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16"/>
  </p:notesMasterIdLst>
  <p:sldIdLst>
    <p:sldId id="256" r:id="rId5"/>
    <p:sldId id="269" r:id="rId6"/>
    <p:sldId id="270" r:id="rId7"/>
    <p:sldId id="258" r:id="rId8"/>
    <p:sldId id="259" r:id="rId9"/>
    <p:sldId id="260" r:id="rId10"/>
    <p:sldId id="261" r:id="rId11"/>
    <p:sldId id="262" r:id="rId12"/>
    <p:sldId id="263" r:id="rId13"/>
    <p:sldId id="264" r:id="rId14"/>
    <p:sldId id="266" r:id="rId15"/>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40640" marR="40640" indent="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1pPr>
    <a:lvl2pPr marL="40640" marR="40640" indent="3429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2pPr>
    <a:lvl3pPr marL="40640" marR="40640" indent="6858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3pPr>
    <a:lvl4pPr marL="40640" marR="40640" indent="10287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4pPr>
    <a:lvl5pPr marL="40640" marR="40640" indent="13716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5pPr>
    <a:lvl6pPr marL="40640" marR="40640" indent="17145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6pPr>
    <a:lvl7pPr marL="40640" marR="40640" indent="20574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7pPr>
    <a:lvl8pPr marL="40640" marR="40640" indent="24003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8pPr>
    <a:lvl9pPr marL="40640" marR="40640" indent="274320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8F44A2F1-9E1F-4B54-A3A2-5F16C0AD49E2}"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C5C7C9">
              <a:alpha val="30000"/>
            </a:srgbClr>
          </a:solidFill>
        </a:fill>
      </a:tcStyle>
    </a:band2H>
    <a:firstCol>
      <a:tcTxStyle b="off" i="off">
        <a:fontRef idx="minor">
          <a:srgbClr val="000000"/>
        </a:fontRef>
        <a:srgbClr val="000000"/>
      </a:tcTxStyle>
      <a:tcStyle>
        <a:tcBdr>
          <a:left>
            <a:ln w="28575"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28575"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lastRow>
    <a:fir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8575"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000000">
              <a:alpha val="25000"/>
            </a:srgbClr>
          </a:solidFill>
        </a:fill>
      </a:tcStyle>
    </a:firstRow>
  </a:tblStyle>
  <a:tblStyle styleId="{C7B018BB-80A7-4F77-B60F-C8B233D01FF8}" styleName="">
    <a:tblBg/>
    <a:wholeTbl>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a:font>
          <a:latin typeface="Helvetica Light"/>
          <a:ea typeface="Helvetica Light"/>
          <a:cs typeface="Helvetica Light"/>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a:font>
          <a:latin typeface="Helvetica Light"/>
          <a:ea typeface="Helvetica Light"/>
          <a:cs typeface="Helvetica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a:font>
          <a:latin typeface="Helvetica Light"/>
          <a:ea typeface="Helvetica Light"/>
          <a:cs typeface="Helvetica Light"/>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a:font>
          <a:latin typeface="Helvetica Light"/>
          <a:ea typeface="Helvetica Light"/>
          <a:cs typeface="Helvetica Light"/>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a:font>
          <a:latin typeface="Helvetica Light"/>
          <a:ea typeface="Helvetica Light"/>
          <a:cs typeface="Helvetica Light"/>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4C3C2611-4C71-4FC5-86AE-919BDF0F9419}" styleName="">
    <a:tblBg/>
    <a:wholeTbl>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a:font>
          <a:latin typeface="Helvetica Light"/>
          <a:ea typeface="Helvetica Light"/>
          <a:cs typeface="Helvetica Light"/>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9" d="100"/>
          <a:sy n="89" d="100"/>
        </p:scale>
        <p:origin x="1282" y="-1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5" name="Shape 65"/>
          <p:cNvSpPr>
            <a:spLocks noGrp="1" noRot="1" noChangeAspect="1"/>
          </p:cNvSpPr>
          <p:nvPr>
            <p:ph type="sldImg"/>
          </p:nvPr>
        </p:nvSpPr>
        <p:spPr>
          <a:xfrm>
            <a:off x="1143000" y="685800"/>
            <a:ext cx="4572000" cy="3429000"/>
          </a:xfrm>
          <a:prstGeom prst="rect">
            <a:avLst/>
          </a:prstGeom>
        </p:spPr>
        <p:txBody>
          <a:bodyPr/>
          <a:lstStyle/>
          <a:p>
            <a:endParaRPr/>
          </a:p>
        </p:txBody>
      </p:sp>
      <p:sp>
        <p:nvSpPr>
          <p:cNvPr id="66" name="Shape 6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80188597"/>
      </p:ext>
    </p:extLst>
  </p:cSld>
  <p:clrMap bg1="lt1" tx1="dk1" bg2="lt2" tx2="dk2" accent1="accent1" accent2="accent2" accent3="accent3" accent4="accent4" accent5="accent5" accent6="accent6" hlink="hlink" folHlink="folHlink"/>
  <p:notesStyle>
    <a:lvl1pPr defTabSz="584200" latinLnBrk="0">
      <a:defRPr sz="1400">
        <a:latin typeface="Lucida Grande"/>
        <a:ea typeface="Lucida Grande"/>
        <a:cs typeface="Lucida Grande"/>
        <a:sym typeface="Lucida Grande"/>
      </a:defRPr>
    </a:lvl1pPr>
    <a:lvl2pPr indent="228600" defTabSz="584200" latinLnBrk="0">
      <a:defRPr sz="1400">
        <a:latin typeface="Lucida Grande"/>
        <a:ea typeface="Lucida Grande"/>
        <a:cs typeface="Lucida Grande"/>
        <a:sym typeface="Lucida Grande"/>
      </a:defRPr>
    </a:lvl2pPr>
    <a:lvl3pPr indent="457200" defTabSz="584200" latinLnBrk="0">
      <a:defRPr sz="1400">
        <a:latin typeface="Lucida Grande"/>
        <a:ea typeface="Lucida Grande"/>
        <a:cs typeface="Lucida Grande"/>
        <a:sym typeface="Lucida Grande"/>
      </a:defRPr>
    </a:lvl3pPr>
    <a:lvl4pPr indent="685800" defTabSz="584200" latinLnBrk="0">
      <a:defRPr sz="1400">
        <a:latin typeface="Lucida Grande"/>
        <a:ea typeface="Lucida Grande"/>
        <a:cs typeface="Lucida Grande"/>
        <a:sym typeface="Lucida Grande"/>
      </a:defRPr>
    </a:lvl4pPr>
    <a:lvl5pPr indent="914400" defTabSz="584200" latinLnBrk="0">
      <a:defRPr sz="1400">
        <a:latin typeface="Lucida Grande"/>
        <a:ea typeface="Lucida Grande"/>
        <a:cs typeface="Lucida Grande"/>
        <a:sym typeface="Lucida Grande"/>
      </a:defRPr>
    </a:lvl5pPr>
    <a:lvl6pPr indent="1143000" defTabSz="584200" latinLnBrk="0">
      <a:defRPr sz="1400">
        <a:latin typeface="Lucida Grande"/>
        <a:ea typeface="Lucida Grande"/>
        <a:cs typeface="Lucida Grande"/>
        <a:sym typeface="Lucida Grande"/>
      </a:defRPr>
    </a:lvl6pPr>
    <a:lvl7pPr indent="1371600" defTabSz="584200" latinLnBrk="0">
      <a:defRPr sz="1400">
        <a:latin typeface="Lucida Grande"/>
        <a:ea typeface="Lucida Grande"/>
        <a:cs typeface="Lucida Grande"/>
        <a:sym typeface="Lucida Grande"/>
      </a:defRPr>
    </a:lvl7pPr>
    <a:lvl8pPr indent="1600200" defTabSz="584200" latinLnBrk="0">
      <a:defRPr sz="1400">
        <a:latin typeface="Lucida Grande"/>
        <a:ea typeface="Lucida Grande"/>
        <a:cs typeface="Lucida Grande"/>
        <a:sym typeface="Lucida Grande"/>
      </a:defRPr>
    </a:lvl8pPr>
    <a:lvl9pPr indent="1828800" defTabSz="584200" latinLnBrk="0">
      <a:defRPr sz="1400">
        <a:latin typeface="Lucida Grande"/>
        <a:ea typeface="Lucida Grande"/>
        <a:cs typeface="Lucida Grande"/>
        <a:sym typeface="Lucida Grand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Bullet Slide">
    <p:spTree>
      <p:nvGrpSpPr>
        <p:cNvPr id="1" name=""/>
        <p:cNvGrpSpPr/>
        <p:nvPr/>
      </p:nvGrpSpPr>
      <p:grpSpPr>
        <a:xfrm>
          <a:off x="0" y="0"/>
          <a:ext cx="0" cy="0"/>
          <a:chOff x="0" y="0"/>
          <a:chExt cx="0" cy="0"/>
        </a:xfrm>
      </p:grpSpPr>
      <p:sp>
        <p:nvSpPr>
          <p:cNvPr id="30" name="Shape 30"/>
          <p:cNvSpPr>
            <a:spLocks noGrp="1"/>
          </p:cNvSpPr>
          <p:nvPr>
            <p:ph type="title"/>
          </p:nvPr>
        </p:nvSpPr>
        <p:spPr>
          <a:prstGeom prst="rect">
            <a:avLst/>
          </a:prstGeom>
        </p:spPr>
        <p:txBody>
          <a:bodyPr/>
          <a:lstStyle/>
          <a:p>
            <a:r>
              <a:t>Title Text</a:t>
            </a:r>
          </a:p>
        </p:txBody>
      </p:sp>
      <p:sp>
        <p:nvSpPr>
          <p:cNvPr id="31" name="Shape 31"/>
          <p:cNvSpPr>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32" name="Shape 32"/>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cSld name="Diagram Slide">
    <p:spTree>
      <p:nvGrpSpPr>
        <p:cNvPr id="1" name=""/>
        <p:cNvGrpSpPr/>
        <p:nvPr/>
      </p:nvGrpSpPr>
      <p:grpSpPr>
        <a:xfrm>
          <a:off x="0" y="0"/>
          <a:ext cx="0" cy="0"/>
          <a:chOff x="0" y="0"/>
          <a:chExt cx="0" cy="0"/>
        </a:xfrm>
      </p:grpSpPr>
      <p:sp>
        <p:nvSpPr>
          <p:cNvPr id="39" name="Shape 39"/>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40" name="Shape 40"/>
          <p:cNvSpPr/>
          <p:nvPr/>
        </p:nvSpPr>
        <p:spPr>
          <a:xfrm>
            <a:off x="0" y="0"/>
            <a:ext cx="9144000" cy="1143000"/>
          </a:xfrm>
          <a:prstGeom prst="rect">
            <a:avLst/>
          </a:prstGeom>
          <a:solidFill>
            <a:srgbClr val="5D70B7"/>
          </a:solidFill>
        </p:spPr>
        <p:txBody>
          <a:bodyPr lIns="50800" tIns="50800" rIns="50800" bIns="50800" anchor="ctr"/>
          <a:lstStyle/>
          <a:p>
            <a:endParaRPr/>
          </a:p>
        </p:txBody>
      </p:sp>
      <p:pic>
        <p:nvPicPr>
          <p:cNvPr id="41" name="pwg-4dark-bkgrnd-transparency.png"/>
          <p:cNvPicPr>
            <a:picLocks noChangeAspect="1"/>
          </p:cNvPicPr>
          <p:nvPr/>
        </p:nvPicPr>
        <p:blipFill>
          <a:blip r:embed="rId2" cstate="print">
            <a:extLst/>
          </a:blip>
          <a:stretch>
            <a:fillRect/>
          </a:stretch>
        </p:blipFill>
        <p:spPr>
          <a:xfrm>
            <a:off x="8166100" y="127000"/>
            <a:ext cx="851804" cy="889000"/>
          </a:xfrm>
          <a:prstGeom prst="rect">
            <a:avLst/>
          </a:prstGeom>
        </p:spPr>
      </p:pic>
      <p:sp>
        <p:nvSpPr>
          <p:cNvPr id="42" name="Shape 42"/>
          <p:cNvSpPr/>
          <p:nvPr/>
        </p:nvSpPr>
        <p:spPr>
          <a:xfrm>
            <a:off x="127000" y="6668889"/>
            <a:ext cx="8483600" cy="1397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r>
              <a:t>Copyright © 2017 The Printer Working Group. All rights reserved. The IPP Everywhere and PWG logos are registered trademarks of the IEEE-ISTO.</a:t>
            </a:r>
          </a:p>
        </p:txBody>
      </p:sp>
      <p:sp>
        <p:nvSpPr>
          <p:cNvPr id="43" name="Shape 43"/>
          <p:cNvSpPr/>
          <p:nvPr/>
        </p:nvSpPr>
        <p:spPr>
          <a:xfrm>
            <a:off x="8813800" y="787400"/>
            <a:ext cx="245447" cy="17530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r>
              <a:t>®</a:t>
            </a:r>
          </a:p>
        </p:txBody>
      </p:sp>
      <p:sp>
        <p:nvSpPr>
          <p:cNvPr id="44" name="Shape 44"/>
          <p:cNvSpPr>
            <a:spLocks noGrp="1"/>
          </p:cNvSpPr>
          <p:nvPr>
            <p:ph type="title"/>
          </p:nvPr>
        </p:nvSpPr>
        <p:spPr>
          <a:xfrm>
            <a:off x="457200" y="46037"/>
            <a:ext cx="7581900" cy="1016001"/>
          </a:xfrm>
          <a:prstGeom prst="rect">
            <a:avLst/>
          </a:prstGeom>
        </p:spPr>
        <p:txBody>
          <a:bodyPr/>
          <a:lstStyle/>
          <a:p>
            <a:r>
              <a:t>Title Text</a:t>
            </a:r>
          </a:p>
        </p:txBody>
      </p:sp>
      <p:sp>
        <p:nvSpPr>
          <p:cNvPr id="45" name="Shape 45"/>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cSld name="2-Column Slide">
    <p:spTree>
      <p:nvGrpSpPr>
        <p:cNvPr id="1" name=""/>
        <p:cNvGrpSpPr/>
        <p:nvPr/>
      </p:nvGrpSpPr>
      <p:grpSpPr>
        <a:xfrm>
          <a:off x="0" y="0"/>
          <a:ext cx="0" cy="0"/>
          <a:chOff x="0" y="0"/>
          <a:chExt cx="0" cy="0"/>
        </a:xfrm>
      </p:grpSpPr>
      <p:sp>
        <p:nvSpPr>
          <p:cNvPr id="52" name="Shape 52"/>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53" name="Shape 53"/>
          <p:cNvSpPr/>
          <p:nvPr/>
        </p:nvSpPr>
        <p:spPr>
          <a:xfrm>
            <a:off x="0" y="0"/>
            <a:ext cx="9144000" cy="1143000"/>
          </a:xfrm>
          <a:prstGeom prst="rect">
            <a:avLst/>
          </a:prstGeom>
          <a:solidFill>
            <a:srgbClr val="5D70B7"/>
          </a:solidFill>
        </p:spPr>
        <p:txBody>
          <a:bodyPr lIns="50800" tIns="50800" rIns="50800" bIns="50800" anchor="ctr"/>
          <a:lstStyle/>
          <a:p>
            <a:endParaRPr/>
          </a:p>
        </p:txBody>
      </p:sp>
      <p:pic>
        <p:nvPicPr>
          <p:cNvPr id="54" name="pwg-4dark-bkgrnd-transparency.png"/>
          <p:cNvPicPr>
            <a:picLocks noChangeAspect="1"/>
          </p:cNvPicPr>
          <p:nvPr/>
        </p:nvPicPr>
        <p:blipFill>
          <a:blip r:embed="rId2" cstate="print">
            <a:extLst/>
          </a:blip>
          <a:stretch>
            <a:fillRect/>
          </a:stretch>
        </p:blipFill>
        <p:spPr>
          <a:xfrm>
            <a:off x="8166100" y="127000"/>
            <a:ext cx="851804" cy="889000"/>
          </a:xfrm>
          <a:prstGeom prst="rect">
            <a:avLst/>
          </a:prstGeom>
        </p:spPr>
      </p:pic>
      <p:sp>
        <p:nvSpPr>
          <p:cNvPr id="55" name="Shape 55"/>
          <p:cNvSpPr/>
          <p:nvPr/>
        </p:nvSpPr>
        <p:spPr>
          <a:xfrm>
            <a:off x="127000" y="6668889"/>
            <a:ext cx="8483600" cy="1397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r>
              <a:t>Copyright © 2017 The Printer Working Group. All rights reserved. The IPP Everywhere and PWG logos are registered trademarks of the IEEE-ISTO.</a:t>
            </a:r>
          </a:p>
        </p:txBody>
      </p:sp>
      <p:sp>
        <p:nvSpPr>
          <p:cNvPr id="56" name="Shape 56"/>
          <p:cNvSpPr/>
          <p:nvPr/>
        </p:nvSpPr>
        <p:spPr>
          <a:xfrm>
            <a:off x="8813800" y="787400"/>
            <a:ext cx="245447" cy="17530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r>
              <a:t>®</a:t>
            </a:r>
          </a:p>
        </p:txBody>
      </p:sp>
      <p:sp>
        <p:nvSpPr>
          <p:cNvPr id="57" name="Shape 57"/>
          <p:cNvSpPr>
            <a:spLocks noGrp="1"/>
          </p:cNvSpPr>
          <p:nvPr>
            <p:ph type="title"/>
          </p:nvPr>
        </p:nvSpPr>
        <p:spPr>
          <a:xfrm>
            <a:off x="457200" y="46037"/>
            <a:ext cx="7556500" cy="1016001"/>
          </a:xfrm>
          <a:prstGeom prst="rect">
            <a:avLst/>
          </a:prstGeom>
        </p:spPr>
        <p:txBody>
          <a:bodyPr/>
          <a:lstStyle/>
          <a:p>
            <a:r>
              <a:t>Title Text</a:t>
            </a:r>
          </a:p>
        </p:txBody>
      </p:sp>
      <p:sp>
        <p:nvSpPr>
          <p:cNvPr id="58" name="Shape 58"/>
          <p:cNvSpPr>
            <a:spLocks noGrp="1"/>
          </p:cNvSpPr>
          <p:nvPr>
            <p:ph type="body" idx="1"/>
          </p:nvPr>
        </p:nvSpPr>
        <p:spPr>
          <a:xfrm>
            <a:off x="457200" y="1371600"/>
            <a:ext cx="8128000" cy="5257800"/>
          </a:xfrm>
          <a:prstGeom prst="rect">
            <a:avLst/>
          </a:prstGeom>
        </p:spPr>
        <p:txBody>
          <a:bodyPr numCol="2" spcCol="406400"/>
          <a:lstStyle/>
          <a:p>
            <a:r>
              <a:t>Body Level One</a:t>
            </a:r>
          </a:p>
          <a:p>
            <a:pPr lvl="1"/>
            <a:r>
              <a:t>Body Level Two</a:t>
            </a:r>
          </a:p>
          <a:p>
            <a:pPr lvl="2"/>
            <a:r>
              <a:t>Body Level Three</a:t>
            </a:r>
          </a:p>
          <a:p>
            <a:pPr lvl="3"/>
            <a:r>
              <a:t>Body Level Four</a:t>
            </a:r>
          </a:p>
          <a:p>
            <a:pPr lvl="4"/>
            <a:r>
              <a:t>Body Level Five</a:t>
            </a:r>
          </a:p>
        </p:txBody>
      </p:sp>
      <p:sp>
        <p:nvSpPr>
          <p:cNvPr id="59" name="Shape 59"/>
          <p:cNvSpPr>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p:nvPr/>
        </p:nvSpPr>
        <p:spPr>
          <a:xfrm>
            <a:off x="0" y="0"/>
            <a:ext cx="9144000" cy="1143000"/>
          </a:xfrm>
          <a:prstGeom prst="rect">
            <a:avLst/>
          </a:prstGeom>
          <a:solidFill>
            <a:srgbClr val="5D70B7"/>
          </a:solidFill>
        </p:spPr>
        <p:txBody>
          <a:bodyPr lIns="50800" tIns="50800" rIns="50800" bIns="50800" anchor="ctr"/>
          <a:lstStyle/>
          <a:p>
            <a:endParaRPr/>
          </a:p>
        </p:txBody>
      </p:sp>
      <p:pic>
        <p:nvPicPr>
          <p:cNvPr id="3" name="pwg-4dark-bkgrnd-transparency.png"/>
          <p:cNvPicPr>
            <a:picLocks noChangeAspect="1"/>
          </p:cNvPicPr>
          <p:nvPr/>
        </p:nvPicPr>
        <p:blipFill>
          <a:blip r:embed="rId5" cstate="print">
            <a:extLst/>
          </a:blip>
          <a:stretch>
            <a:fillRect/>
          </a:stretch>
        </p:blipFill>
        <p:spPr>
          <a:xfrm>
            <a:off x="8166100" y="127000"/>
            <a:ext cx="851804" cy="889000"/>
          </a:xfrm>
          <a:prstGeom prst="rect">
            <a:avLst/>
          </a:prstGeom>
        </p:spPr>
      </p:pic>
      <p:sp>
        <p:nvSpPr>
          <p:cNvPr id="4" name="Shape 4"/>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5" name="Shape 5"/>
          <p:cNvSpPr/>
          <p:nvPr/>
        </p:nvSpPr>
        <p:spPr>
          <a:xfrm>
            <a:off x="127000" y="6668889"/>
            <a:ext cx="8483600" cy="13970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r>
              <a:t>Copyright © 2017 The Printer Working Group. All rights reserved. The IPP Everywhere and PWG logos are registered trademarks of the IEEE-ISTO.</a:t>
            </a:r>
          </a:p>
        </p:txBody>
      </p:sp>
      <p:sp>
        <p:nvSpPr>
          <p:cNvPr id="6" name="Shape 6"/>
          <p:cNvSpPr/>
          <p:nvPr/>
        </p:nvSpPr>
        <p:spPr>
          <a:xfrm>
            <a:off x="8813800" y="787400"/>
            <a:ext cx="245447" cy="17530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r>
              <a:t>®</a:t>
            </a:r>
          </a:p>
        </p:txBody>
      </p:sp>
      <p:sp>
        <p:nvSpPr>
          <p:cNvPr id="7" name="Shape 7"/>
          <p:cNvSpPr>
            <a:spLocks noGrp="1"/>
          </p:cNvSpPr>
          <p:nvPr>
            <p:ph type="title"/>
          </p:nvPr>
        </p:nvSpPr>
        <p:spPr>
          <a:xfrm>
            <a:off x="457200" y="46037"/>
            <a:ext cx="7569200" cy="1016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b"/>
          <a:lstStyle/>
          <a:p>
            <a:r>
              <a:t>Title Text</a:t>
            </a:r>
          </a:p>
        </p:txBody>
      </p:sp>
      <p:sp>
        <p:nvSpPr>
          <p:cNvPr id="8" name="Shape 8"/>
          <p:cNvSpPr>
            <a:spLocks noGrp="1"/>
          </p:cNvSpPr>
          <p:nvPr>
            <p:ph type="body" idx="1"/>
          </p:nvPr>
        </p:nvSpPr>
        <p:spPr>
          <a:xfrm>
            <a:off x="457200" y="1371600"/>
            <a:ext cx="8229600" cy="52578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lstStyle>
            <a:lvl2pPr marL="783590" indent="-285750">
              <a:spcBef>
                <a:spcPts val="400"/>
              </a:spcBef>
              <a:defRPr sz="1800"/>
            </a:lvl2pPr>
            <a:lvl3pPr marL="1183639" indent="-228600">
              <a:defRPr sz="1800"/>
            </a:lvl3pPr>
            <a:lvl4pPr marL="1640839" indent="-228600">
              <a:spcBef>
                <a:spcPts val="300"/>
              </a:spcBef>
              <a:defRPr sz="1400"/>
            </a:lvl4pPr>
            <a:lvl5pPr marL="2098039" indent="-228600">
              <a:spcBef>
                <a:spcPts val="300"/>
              </a:spcBef>
              <a:defRPr sz="1400"/>
            </a:lvl5pPr>
          </a:lstStyle>
          <a:p>
            <a:r>
              <a:t>Body Level One</a:t>
            </a:r>
          </a:p>
          <a:p>
            <a:pPr lvl="1"/>
            <a:r>
              <a:t>Body Level Two</a:t>
            </a:r>
          </a:p>
          <a:p>
            <a:pPr lvl="2"/>
            <a:r>
              <a:t>Body Level Three</a:t>
            </a:r>
          </a:p>
          <a:p>
            <a:pPr lvl="3"/>
            <a:r>
              <a:t>Body Level Four</a:t>
            </a:r>
          </a:p>
          <a:p>
            <a:pPr lvl="4"/>
            <a:r>
              <a:t>Body Level Five</a:t>
            </a:r>
          </a:p>
        </p:txBody>
      </p:sp>
      <p:sp>
        <p:nvSpPr>
          <p:cNvPr id="9" name="Shape 9"/>
          <p:cNvSpPr>
            <a:spLocks noGrp="1"/>
          </p:cNvSpPr>
          <p:nvPr>
            <p:ph type="sldNum" sz="quarter" idx="2"/>
          </p:nvPr>
        </p:nvSpPr>
        <p:spPr>
          <a:xfrm>
            <a:off x="8795463" y="6670966"/>
            <a:ext cx="153963" cy="135546"/>
          </a:xfrm>
          <a:prstGeom prst="rect">
            <a:avLst/>
          </a:prstGeom>
          <a:ln w="12700">
            <a:miter lim="400000"/>
          </a:ln>
        </p:spPr>
        <p:txBody>
          <a:bodyPr wrap="none" lIns="0" tIns="0" rIns="0" bIns="0" anchor="ctr">
            <a:spAutoFit/>
          </a:bodyPr>
          <a:lstStyle>
            <a:lvl1pPr marL="0" marR="0" algn="ctr" defTabSz="584200">
              <a:defRPr sz="1000">
                <a:solidFill>
                  <a:srgbClr val="FFFFFF"/>
                </a:solidFill>
              </a:defRPr>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Lst>
  <p:transition spd="med"/>
  <p:hf hdr="0" ftr="0" dt="0"/>
  <p:txStyles>
    <p:titleStyle>
      <a:lvl1pPr marL="40640" marR="40640" indent="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1pPr>
      <a:lvl2pPr marL="40640" marR="40640" indent="2286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2pPr>
      <a:lvl3pPr marL="40640" marR="40640" indent="4572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3pPr>
      <a:lvl4pPr marL="40640" marR="40640" indent="6858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4pPr>
      <a:lvl5pPr marL="40640" marR="40640" indent="9144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5pPr>
      <a:lvl6pPr marL="40640" marR="40640" indent="11430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6pPr>
      <a:lvl7pPr marL="40640" marR="40640" indent="13716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7pPr>
      <a:lvl8pPr marL="40640" marR="40640" indent="16002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8pPr>
      <a:lvl9pPr marL="40640" marR="40640" indent="1828800" algn="l" defTabSz="914400" rtl="0" latinLnBrk="0">
        <a:lnSpc>
          <a:spcPct val="100000"/>
        </a:lnSpc>
        <a:spcBef>
          <a:spcPts val="0"/>
        </a:spcBef>
        <a:spcAft>
          <a:spcPts val="0"/>
        </a:spcAft>
        <a:buClrTx/>
        <a:buSzTx/>
        <a:buFontTx/>
        <a:buNone/>
        <a:tabLst/>
        <a:defRPr sz="3000" b="0" i="0" u="none" strike="noStrike" cap="none" spc="0" baseline="0">
          <a:ln>
            <a:noFill/>
          </a:ln>
          <a:solidFill>
            <a:srgbClr val="FFFFFF"/>
          </a:solidFill>
          <a:uFill>
            <a:solidFill>
              <a:srgbClr val="FFFFFF"/>
            </a:solidFill>
          </a:uFill>
          <a:latin typeface="+mn-lt"/>
          <a:ea typeface="+mn-ea"/>
          <a:cs typeface="+mn-cs"/>
          <a:sym typeface="Verdana"/>
        </a:defRPr>
      </a:lvl9pPr>
    </p:titleStyle>
    <p:bodyStyle>
      <a:lvl1pPr marL="383540" marR="40640" indent="-342900"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1pPr>
      <a:lvl2pPr marL="847089" marR="40640" indent="-349249"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2pPr>
      <a:lvl3pPr marL="1234439" marR="40640" indent="-279400"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3pPr>
      <a:lvl4pPr marL="17714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4pPr>
      <a:lvl5pPr marL="22286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5pPr>
      <a:lvl6pPr marL="22286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6pPr>
      <a:lvl7pPr marL="22286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7pPr>
      <a:lvl8pPr marL="22286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8pPr>
      <a:lvl9pPr marL="2228668" marR="40640" indent="-359228" algn="l" defTabSz="914400" rtl="0" latinLnBrk="0">
        <a:lnSpc>
          <a:spcPct val="100000"/>
        </a:lnSpc>
        <a:spcBef>
          <a:spcPts val="500"/>
        </a:spcBef>
        <a:spcAft>
          <a:spcPts val="0"/>
        </a:spcAft>
        <a:buClrTx/>
        <a:buSzPct val="100000"/>
        <a:buFontTx/>
        <a:buChar char="•"/>
        <a:tabLst/>
        <a:defRPr sz="2200" b="0" i="0" u="none" strike="noStrike" cap="none" spc="0" baseline="0">
          <a:ln>
            <a:noFill/>
          </a:ln>
          <a:solidFill>
            <a:srgbClr val="000000"/>
          </a:solidFill>
          <a:uFill>
            <a:solidFill>
              <a:srgbClr val="000000"/>
            </a:solidFill>
          </a:uFill>
          <a:latin typeface="+mn-lt"/>
          <a:ea typeface="+mn-ea"/>
          <a:cs typeface="+mn-cs"/>
          <a:sym typeface="Verdana"/>
        </a:defRPr>
      </a:lvl9pPr>
    </p:bodyStyle>
    <p:otherStyle>
      <a:lvl1pPr marL="0" marR="0" indent="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1pPr>
      <a:lvl2pPr marL="0" marR="0" indent="2286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2pPr>
      <a:lvl3pPr marL="0" marR="0" indent="4572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3pPr>
      <a:lvl4pPr marL="0" marR="0" indent="6858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4pPr>
      <a:lvl5pPr marL="0" marR="0" indent="9144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5pPr>
      <a:lvl6pPr marL="0" marR="0" indent="11430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6pPr>
      <a:lvl7pPr marL="0" marR="0" indent="13716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7pPr>
      <a:lvl8pPr marL="0" marR="0" indent="16002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8pPr>
      <a:lvl9pPr marL="0" marR="0" indent="1828800" algn="ctr" defTabSz="584200" latinLnBrk="0">
        <a:lnSpc>
          <a:spcPct val="100000"/>
        </a:lnSpc>
        <a:spcBef>
          <a:spcPts val="0"/>
        </a:spcBef>
        <a:spcAft>
          <a:spcPts val="0"/>
        </a:spcAft>
        <a:buClrTx/>
        <a:buSzTx/>
        <a:buFontTx/>
        <a:buNone/>
        <a:tabLst/>
        <a:defRPr sz="1000" b="0" i="0" u="none" strike="noStrike" cap="none" spc="0" baseline="0">
          <a:ln>
            <a:noFill/>
          </a:ln>
          <a:solidFill>
            <a:schemeClr val="tx1"/>
          </a:solidFill>
          <a:uFill>
            <a:solidFill>
              <a:srgbClr val="000000"/>
            </a:solidFill>
          </a:uFill>
          <a:latin typeface="+mn-lt"/>
          <a:ea typeface="+mn-ea"/>
          <a:cs typeface="+mn-cs"/>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pwg.org/3d"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irtf-cfrg-xmss-hash-based-signatures/" TargetMode="External"/><Relationship Id="rId2" Type="http://schemas.openxmlformats.org/officeDocument/2006/relationships/hyperlink" Target="https://eprint.iacr.org/2011/484.pdf" TargetMode="Externa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hyperlink" Target="http://csrc.nist.gov/groups/ST/post-quantum-crypto/documents/pqcrypto-2016-presentation.pdf"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hyperlink" Target="http://www.etsi.org/deliver/etsi_gr/QSC/001_099/006/01.01.01_60/gr_QSC006v010101p.pdf" TargetMode="External"/><Relationship Id="rId3" Type="http://schemas.openxmlformats.org/officeDocument/2006/relationships/hyperlink" Target="http://www.etsi.org/images/files/ETSIWhitePapers/QuantumSafeWhitepaper.pdf" TargetMode="External"/><Relationship Id="rId7" Type="http://schemas.openxmlformats.org/officeDocument/2006/relationships/hyperlink" Target="http://www.etsi.org/deliver/etsi_gr/QSC/001_099/004/01.01.01_60/gr_QSC004v010101p.pdf" TargetMode="External"/><Relationship Id="rId2" Type="http://schemas.openxmlformats.org/officeDocument/2006/relationships/hyperlink" Target="http://www.etsi.org/technologies-clusters/technologies/quantum-safe-cryptography" TargetMode="External"/><Relationship Id="rId1" Type="http://schemas.openxmlformats.org/officeDocument/2006/relationships/slideLayout" Target="../slideLayouts/slideLayout1.xml"/><Relationship Id="rId6" Type="http://schemas.openxmlformats.org/officeDocument/2006/relationships/hyperlink" Target="http://www.etsi.org/deliver/etsi_gr/QSC/001_099/003/01.01.01_60/gr_QSC003v010101p.pdf" TargetMode="External"/><Relationship Id="rId5" Type="http://schemas.openxmlformats.org/officeDocument/2006/relationships/hyperlink" Target="http://www.etsi.org/deliver/etsi_gr/QSC/001_099/001/01.01.01_60/gr_QSC001v010101p.pdf" TargetMode="External"/><Relationship Id="rId4" Type="http://schemas.openxmlformats.org/officeDocument/2006/relationships/hyperlink" Target="http://www.etsi.org/news-events/past-events/1072-ws-on-quantumsafe-2016"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nvlpubs.nist.gov/nistpubs/ir/2016/NIST.IR.8105.pdf" TargetMode="External"/><Relationship Id="rId2" Type="http://schemas.openxmlformats.org/officeDocument/2006/relationships/hyperlink" Target="http://csrc.nist.gov/groups/ST/post-quantum-crypto/" TargetMode="External"/><Relationship Id="rId1" Type="http://schemas.openxmlformats.org/officeDocument/2006/relationships/slideLayout" Target="../slideLayouts/slideLayout1.xml"/><Relationship Id="rId6" Type="http://schemas.openxmlformats.org/officeDocument/2006/relationships/hyperlink" Target="http://csrc.nist.gov/groups/ST/post-quantum-crypto/workshops.html" TargetMode="External"/><Relationship Id="rId5" Type="http://schemas.openxmlformats.org/officeDocument/2006/relationships/hyperlink" Target="http://csrc.nist.gov/groups/ST/post-quantum-crypto/cfp-announce-dec2016.html" TargetMode="External"/><Relationship Id="rId4" Type="http://schemas.openxmlformats.org/officeDocument/2006/relationships/hyperlink" Target="https://www.nist.gov/news-events/events/2015/04/workshop-cybersecurity-post-quantum-world"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ownloads.cloudsecurityalliance.org/assets/research/quantum-safe-security/quantum-safe-security-glossary.pdf" TargetMode="External"/><Relationship Id="rId2" Type="http://schemas.openxmlformats.org/officeDocument/2006/relationships/hyperlink" Target="https://cloudsecurityalliance.org/group/quantum-safe-security/" TargetMode="External"/><Relationship Id="rId1" Type="http://schemas.openxmlformats.org/officeDocument/2006/relationships/slideLayout" Target="../slideLayouts/slideLayout1.xml"/><Relationship Id="rId4" Type="http://schemas.openxmlformats.org/officeDocument/2006/relationships/hyperlink" Target="https://downloads.cloudsecurityalliance.org/assets/research/quantum-safe-security/applied-quantum-safe-security.pdf"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github.com/NTRUOpenSourceProject/NTRUEncrypt/blob/master/LICENSE" TargetMode="External"/><Relationship Id="rId2" Type="http://schemas.openxmlformats.org/officeDocument/2006/relationships/hyperlink" Target="https://globenewswire.com/news-release/2017/03/28/945815/0/en/Security-Innovation-Makes-NTRUEncrypt-Patent-Free.html"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r>
              <a:rPr lang="en-US" dirty="0" smtClean="0"/>
              <a:t> </a:t>
            </a:r>
            <a:endParaRPr dirty="0"/>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  –  Contents may be freely copied  or excerpted with attribution</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endParaRPr dirty="0"/>
          </a:p>
          <a:p>
            <a:pPr>
              <a:defRPr sz="2400"/>
            </a:pPr>
            <a:endParaRPr u="sng" dirty="0">
              <a:hlinkClick r:id="rId2"/>
            </a:endParaRPr>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1</a:t>
            </a:fld>
            <a:endParaRPr/>
          </a:p>
        </p:txBody>
      </p:sp>
      <p:sp>
        <p:nvSpPr>
          <p:cNvPr id="75" name="Shape 75"/>
          <p:cNvSpPr>
            <a:spLocks noGrp="1"/>
          </p:cNvSpPr>
          <p:nvPr>
            <p:ph type="body" idx="1"/>
          </p:nvPr>
        </p:nvSpPr>
        <p:spPr>
          <a:xfrm>
            <a:off x="457200" y="3124200"/>
            <a:ext cx="8229600" cy="3886200"/>
          </a:xfrm>
          <a:prstGeom prst="rect">
            <a:avLst/>
          </a:prstGeom>
        </p:spPr>
        <p:txBody>
          <a:bodyPr/>
          <a:lstStyle/>
          <a:p>
            <a:pPr algn="ctr">
              <a:buNone/>
              <a:defRPr sz="1900"/>
            </a:pPr>
            <a:r>
              <a:rPr lang="en-US" sz="3200" dirty="0" smtClean="0">
                <a:solidFill>
                  <a:schemeClr val="tx1"/>
                </a:solidFill>
                <a:latin typeface="+mj-lt"/>
              </a:rPr>
              <a:t>Quantum </a:t>
            </a:r>
            <a:r>
              <a:rPr lang="en-US" sz="3200" dirty="0" smtClean="0">
                <a:solidFill>
                  <a:schemeClr val="tx1"/>
                </a:solidFill>
                <a:latin typeface="+mj-lt"/>
              </a:rPr>
              <a:t>Safe </a:t>
            </a:r>
            <a:r>
              <a:rPr lang="en-US" sz="3200" dirty="0">
                <a:solidFill>
                  <a:schemeClr val="tx1"/>
                </a:solidFill>
                <a:latin typeface="+mj-lt"/>
              </a:rPr>
              <a:t>Cryptography  and Security Choices for 5G</a:t>
            </a:r>
            <a:endParaRPr lang="en-US" sz="3200" dirty="0" smtClean="0">
              <a:solidFill>
                <a:schemeClr val="tx1"/>
              </a:solidFill>
              <a:latin typeface="+mj-lt"/>
            </a:endParaRPr>
          </a:p>
          <a:p>
            <a:pPr>
              <a:buNone/>
              <a:defRPr sz="1900"/>
            </a:pPr>
            <a:r>
              <a:rPr lang="en-US" sz="1800" i="1" dirty="0" smtClean="0">
                <a:solidFill>
                  <a:schemeClr val="tx1"/>
                </a:solidFill>
                <a:latin typeface="+mj-lt"/>
              </a:rPr>
              <a:t>Abstract:</a:t>
            </a:r>
            <a:r>
              <a:rPr lang="en-US" sz="2800" i="1" dirty="0" smtClean="0">
                <a:solidFill>
                  <a:schemeClr val="tx1"/>
                </a:solidFill>
                <a:latin typeface="+mj-lt"/>
              </a:rPr>
              <a:t> </a:t>
            </a:r>
            <a:r>
              <a:rPr lang="en-US" sz="1900" i="1" dirty="0"/>
              <a:t>Security choices that SA3 is making for 5G Phase 1 are affected by upcoming Quantum Computing. Anticipated Quantum Computing abilities </a:t>
            </a:r>
            <a:r>
              <a:rPr lang="en-US" sz="1900" i="1" dirty="0" smtClean="0"/>
              <a:t>have </a:t>
            </a:r>
            <a:r>
              <a:rPr lang="en-US" sz="1900" i="1" dirty="0"/>
              <a:t>to be taken into </a:t>
            </a:r>
            <a:r>
              <a:rPr lang="en-US" sz="1900" i="1" dirty="0" smtClean="0"/>
              <a:t>account </a:t>
            </a:r>
            <a:r>
              <a:rPr lang="en-US" sz="1900" i="1" dirty="0"/>
              <a:t>when designing 5G system with its projected longevity of 20+ years.</a:t>
            </a:r>
            <a:endParaRPr lang="en-US" sz="2800" i="1" dirty="0">
              <a:solidFill>
                <a:schemeClr val="tx1"/>
              </a:solidFill>
              <a:latin typeface="+mj-lt"/>
            </a:endParaRPr>
          </a:p>
          <a:p>
            <a:pPr algn="ctr">
              <a:buNone/>
              <a:defRPr sz="1900"/>
            </a:pPr>
            <a:r>
              <a:rPr lang="en-US" sz="2400" dirty="0" smtClean="0">
                <a:solidFill>
                  <a:schemeClr val="tx1"/>
                </a:solidFill>
                <a:latin typeface="Calibri" pitchFamily="34" charset="0"/>
              </a:rPr>
              <a:t>Ira </a:t>
            </a:r>
            <a:r>
              <a:rPr lang="en-US" sz="2400" dirty="0" smtClean="0">
                <a:solidFill>
                  <a:schemeClr val="tx1"/>
                </a:solidFill>
                <a:latin typeface="Calibri" pitchFamily="34" charset="0"/>
              </a:rPr>
              <a:t>McDonald (High North Inc. and TCG)</a:t>
            </a:r>
          </a:p>
          <a:p>
            <a:pPr algn="ctr">
              <a:buNone/>
              <a:defRPr sz="1900"/>
            </a:pPr>
            <a:r>
              <a:rPr lang="en-US" sz="2400" i="1" dirty="0" smtClean="0">
                <a:solidFill>
                  <a:srgbClr val="002060"/>
                </a:solidFill>
                <a:latin typeface="Calibri" pitchFamily="34" charset="0"/>
              </a:rPr>
              <a:t>blueroofmusic@gmail.com</a:t>
            </a:r>
          </a:p>
          <a:p>
            <a:pPr algn="ctr">
              <a:buNone/>
              <a:defRPr sz="1900"/>
            </a:pPr>
            <a:endParaRPr lang="en-US" sz="2800" dirty="0" smtClean="0">
              <a:solidFill>
                <a:srgbClr val="002060"/>
              </a:solidFill>
              <a:latin typeface="Calibri" pitchFamily="34" charset="0"/>
            </a:endParaRPr>
          </a:p>
          <a:p>
            <a:pPr algn="ctr">
              <a:buNone/>
              <a:defRPr sz="1900"/>
            </a:pPr>
            <a:endParaRPr lang="en-US" sz="2800" dirty="0" smtClean="0">
              <a:latin typeface="Calibri" pitchFamily="34" charset="0"/>
            </a:endParaRPr>
          </a:p>
          <a:p>
            <a:pPr marL="383540" indent="-342900">
              <a:buNone/>
              <a:defRPr sz="1900"/>
            </a:pPr>
            <a:endParaRPr sz="3600" dirty="0">
              <a:latin typeface="+mj-lt"/>
            </a:endParaRPr>
          </a:p>
        </p:txBody>
      </p:sp>
      <p:sp>
        <p:nvSpPr>
          <p:cNvPr id="2" name="TextBox 1"/>
          <p:cNvSpPr txBox="1"/>
          <p:nvPr/>
        </p:nvSpPr>
        <p:spPr>
          <a:xfrm>
            <a:off x="127000" y="1280438"/>
            <a:ext cx="8822426"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GB" b="1" dirty="0"/>
              <a:t>3GPP TSG SA WG3 (Security) Meeting #87	</a:t>
            </a:r>
            <a:r>
              <a:rPr lang="en-GB" b="1" dirty="0" smtClean="0"/>
              <a:t>			</a:t>
            </a:r>
            <a:r>
              <a:rPr lang="en-US" b="1" dirty="0" smtClean="0"/>
              <a:t>S3-171051</a:t>
            </a:r>
          </a:p>
          <a:p>
            <a:r>
              <a:rPr lang="en-GB" b="1" dirty="0" smtClean="0"/>
              <a:t>15-19 </a:t>
            </a:r>
            <a:r>
              <a:rPr lang="en-GB" b="1" dirty="0"/>
              <a:t>May 2017 Ljubljana, SL		</a:t>
            </a:r>
            <a:r>
              <a:rPr lang="en-GB" b="1" dirty="0" smtClean="0"/>
              <a:t>		</a:t>
            </a:r>
            <a:r>
              <a:rPr lang="en-GB" i="1" dirty="0" smtClean="0"/>
              <a:t>revision </a:t>
            </a:r>
            <a:r>
              <a:rPr lang="en-GB" i="1" dirty="0"/>
              <a:t>of S3-13abcd</a:t>
            </a:r>
            <a:endParaRPr lang="en-US" b="1" dirty="0"/>
          </a:p>
          <a:p>
            <a:r>
              <a:rPr lang="en-GB" b="1" dirty="0"/>
              <a:t>			</a:t>
            </a:r>
            <a:endParaRPr lang="en-US" dirty="0"/>
          </a:p>
          <a:p>
            <a:r>
              <a:rPr lang="en-GB" b="1" dirty="0"/>
              <a:t>Source:	</a:t>
            </a:r>
            <a:r>
              <a:rPr lang="en-GB" b="1" dirty="0" smtClean="0"/>
              <a:t>	TCG, </a:t>
            </a:r>
            <a:r>
              <a:rPr lang="en-GB" b="1" dirty="0" err="1" smtClean="0"/>
              <a:t>InterDigital</a:t>
            </a:r>
            <a:r>
              <a:rPr lang="en-GB" b="1" dirty="0" smtClean="0"/>
              <a:t>, AT&amp;T, MITRE</a:t>
            </a:r>
            <a:endParaRPr lang="en-US" dirty="0"/>
          </a:p>
          <a:p>
            <a:r>
              <a:rPr lang="en-GB" b="1" dirty="0"/>
              <a:t>Title:	</a:t>
            </a:r>
            <a:r>
              <a:rPr lang="en-GB" b="1" dirty="0" smtClean="0"/>
              <a:t>	</a:t>
            </a:r>
            <a:r>
              <a:rPr lang="en-US" b="1" dirty="0" smtClean="0"/>
              <a:t>Quantum </a:t>
            </a:r>
            <a:r>
              <a:rPr lang="en-US" b="1" dirty="0"/>
              <a:t>Safe Cryptography (QSC</a:t>
            </a:r>
            <a:r>
              <a:rPr lang="en-US" b="1" dirty="0" smtClean="0"/>
              <a:t>)</a:t>
            </a:r>
          </a:p>
          <a:p>
            <a:r>
              <a:rPr lang="en-GB" b="1" dirty="0" smtClean="0"/>
              <a:t>Document </a:t>
            </a:r>
            <a:r>
              <a:rPr lang="en-GB" b="1" dirty="0"/>
              <a:t>for:	</a:t>
            </a:r>
            <a:r>
              <a:rPr lang="en-GB" b="1" dirty="0" smtClean="0"/>
              <a:t>Discussion</a:t>
            </a:r>
            <a:endParaRPr lang="en-US" dirty="0"/>
          </a:p>
          <a:p>
            <a:r>
              <a:rPr lang="en-GB" b="1" dirty="0"/>
              <a:t>Agenda Item:	</a:t>
            </a:r>
            <a:r>
              <a:rPr lang="en-GB" b="1" dirty="0" smtClean="0"/>
              <a:t>7.4</a:t>
            </a:r>
            <a:endParaRPr lang="en-US" dirty="0"/>
          </a:p>
          <a:p>
            <a:pPr marL="40640" marR="40640" indent="0" algn="l" defTabSz="914400" rtl="0" fontAlgn="auto" latinLnBrk="0" hangingPunct="0">
              <a:lnSpc>
                <a:spcPct val="100000"/>
              </a:lnSpc>
              <a:spcBef>
                <a:spcPts val="0"/>
              </a:spcBef>
              <a:spcAft>
                <a:spcPts val="0"/>
              </a:spcAft>
              <a:buClrTx/>
              <a:buSzTx/>
              <a:buFontTx/>
              <a:buNone/>
              <a:tabLst/>
            </a:pPr>
            <a:endParaRPr kumimoji="0" lang="en-US" sz="1600" b="0" i="0" u="none" strike="noStrike" cap="none" spc="0" normalizeH="0" baseline="0" dirty="0">
              <a:ln>
                <a:noFill/>
              </a:ln>
              <a:solidFill>
                <a:srgbClr val="000000"/>
              </a:solidFill>
              <a:effectLst/>
              <a:uFill>
                <a:solidFill>
                  <a:srgbClr val="000000"/>
                </a:solidFill>
              </a:uFill>
              <a:latin typeface="Arial"/>
              <a:ea typeface="Arial"/>
              <a:cs typeface="Arial"/>
              <a:sym typeface="Arial"/>
            </a:endParaRP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Quantum Safe Algorithm Classes</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10</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ETSI and NIST – Quantum Safe Algorithm Classes</a:t>
            </a:r>
          </a:p>
          <a:p>
            <a:pPr lvl="1"/>
            <a:r>
              <a:rPr lang="en-US" sz="1600" b="1" dirty="0" smtClean="0">
                <a:latin typeface="Calibri" pitchFamily="34" charset="0"/>
                <a:cs typeface="Calibri" pitchFamily="34" charset="0"/>
              </a:rPr>
              <a:t>Code-based Cryptography</a:t>
            </a:r>
          </a:p>
          <a:p>
            <a:pPr lvl="2"/>
            <a:r>
              <a:rPr lang="en-US" sz="1400" dirty="0" smtClean="0">
                <a:latin typeface="Calibri" pitchFamily="34" charset="0"/>
                <a:cs typeface="Calibri" pitchFamily="34" charset="0"/>
              </a:rPr>
              <a:t>Keeping the encoding and decoding functions a secret, and to only publicly communicate a disguised encoding function that allows the mapping of a plaintext message to a scrambled set of code words.</a:t>
            </a:r>
          </a:p>
          <a:p>
            <a:pPr lvl="2"/>
            <a:r>
              <a:rPr lang="en-US" sz="1400" dirty="0" smtClean="0">
                <a:latin typeface="Calibri" pitchFamily="34" charset="0"/>
                <a:cs typeface="Calibri" pitchFamily="34" charset="0"/>
              </a:rPr>
              <a:t>Technique is computationally hard to reverse using either a conventional or quantum computer, because it is based on a mathematical problem called syndrome decoding which is known to be an NP-complete problem if the number of errors is unbounded.</a:t>
            </a:r>
          </a:p>
          <a:p>
            <a:pPr lvl="1"/>
            <a:r>
              <a:rPr lang="en-US" sz="1600" b="1" dirty="0" smtClean="0">
                <a:latin typeface="Calibri" pitchFamily="34" charset="0"/>
                <a:cs typeface="Calibri" pitchFamily="34" charset="0"/>
              </a:rPr>
              <a:t>Hash-based cryptography</a:t>
            </a:r>
          </a:p>
          <a:p>
            <a:pPr lvl="2"/>
            <a:r>
              <a:rPr lang="en-US" sz="1400" dirty="0" smtClean="0">
                <a:latin typeface="Calibri" pitchFamily="34" charset="0"/>
                <a:cs typeface="Calibri" pitchFamily="34" charset="0"/>
              </a:rPr>
              <a:t>One-time signature schemes based on hash functions such as </a:t>
            </a:r>
            <a:r>
              <a:rPr lang="en-US" sz="1400" dirty="0" err="1" smtClean="0">
                <a:latin typeface="Calibri" pitchFamily="34" charset="0"/>
                <a:cs typeface="Calibri" pitchFamily="34" charset="0"/>
              </a:rPr>
              <a:t>Lamport-Diffie</a:t>
            </a:r>
            <a:r>
              <a:rPr lang="en-US" sz="1400" dirty="0" smtClean="0">
                <a:latin typeface="Calibri" pitchFamily="34" charset="0"/>
                <a:cs typeface="Calibri" pitchFamily="34" charset="0"/>
              </a:rPr>
              <a:t> or </a:t>
            </a:r>
            <a:r>
              <a:rPr lang="en-US" sz="1400" dirty="0" err="1" smtClean="0">
                <a:latin typeface="Calibri" pitchFamily="34" charset="0"/>
                <a:cs typeface="Calibri" pitchFamily="34" charset="0"/>
              </a:rPr>
              <a:t>Winternitz</a:t>
            </a:r>
            <a:r>
              <a:rPr lang="en-US" sz="1400" dirty="0" smtClean="0">
                <a:latin typeface="Calibri" pitchFamily="34" charset="0"/>
                <a:cs typeface="Calibri" pitchFamily="34" charset="0"/>
              </a:rPr>
              <a:t> signatures.</a:t>
            </a:r>
          </a:p>
          <a:p>
            <a:pPr lvl="2"/>
            <a:r>
              <a:rPr lang="en-US" sz="1400" dirty="0" smtClean="0">
                <a:latin typeface="Calibri" pitchFamily="34" charset="0"/>
                <a:cs typeface="Calibri" pitchFamily="34" charset="0"/>
              </a:rPr>
              <a:t>XMSS Signatures paper (November 2011)</a:t>
            </a:r>
            <a:br>
              <a:rPr lang="en-US" sz="1400" dirty="0" smtClean="0">
                <a:latin typeface="Calibri" pitchFamily="34" charset="0"/>
                <a:cs typeface="Calibri" pitchFamily="34" charset="0"/>
              </a:rPr>
            </a:br>
            <a:r>
              <a:rPr lang="en-US" sz="1400" dirty="0" smtClean="0">
                <a:latin typeface="Calibri" pitchFamily="34" charset="0"/>
                <a:cs typeface="Calibri" pitchFamily="34" charset="0"/>
                <a:hlinkClick r:id="rId2"/>
              </a:rPr>
              <a:t>https://eprint.iacr.org/2011/484.pdf</a:t>
            </a:r>
            <a:endParaRPr lang="en-US" sz="1400" dirty="0" smtClean="0">
              <a:latin typeface="Calibri" pitchFamily="34" charset="0"/>
              <a:cs typeface="Calibri" pitchFamily="34" charset="0"/>
            </a:endParaRPr>
          </a:p>
          <a:p>
            <a:pPr lvl="2"/>
            <a:r>
              <a:rPr lang="en-US" sz="1400" dirty="0" smtClean="0">
                <a:latin typeface="Calibri" pitchFamily="34" charset="0"/>
                <a:cs typeface="Calibri" pitchFamily="34" charset="0"/>
              </a:rPr>
              <a:t>IRTF Crypto Forum draft of XMSS Hash-based Signatures (starting IRTF last call)</a:t>
            </a:r>
            <a:br>
              <a:rPr lang="en-US" sz="1400" dirty="0" smtClean="0">
                <a:latin typeface="Calibri" pitchFamily="34" charset="0"/>
                <a:cs typeface="Calibri" pitchFamily="34" charset="0"/>
              </a:rPr>
            </a:br>
            <a:r>
              <a:rPr lang="en-US" sz="1400" dirty="0" smtClean="0">
                <a:latin typeface="Calibri" pitchFamily="34" charset="0"/>
                <a:cs typeface="Calibri" pitchFamily="34" charset="0"/>
                <a:hlinkClick r:id="rId3"/>
              </a:rPr>
              <a:t>https://datatracker.ietf.org/doc/draft-irtf-cfrg-xmss-hash-based-signatures/</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Multivariate polynomial cryptography</a:t>
            </a:r>
          </a:p>
          <a:p>
            <a:pPr lvl="2"/>
            <a:r>
              <a:rPr lang="en-US" sz="1400" dirty="0" smtClean="0">
                <a:latin typeface="Calibri" pitchFamily="34" charset="0"/>
                <a:cs typeface="Calibri" pitchFamily="34" charset="0"/>
              </a:rPr>
              <a:t>Schemes based on the difficulty of solving systems of multivariate polynomials over finite fields.</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Timelines</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11</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NIST – Post Quantum Cryptography Timelines</a:t>
            </a:r>
          </a:p>
          <a:p>
            <a:pPr lvl="1"/>
            <a:r>
              <a:rPr lang="en-US" sz="1600" b="1" dirty="0" smtClean="0">
                <a:latin typeface="Calibri" pitchFamily="34" charset="0"/>
                <a:cs typeface="Calibri" pitchFamily="34" charset="0"/>
              </a:rPr>
              <a:t>PQC NIST’s Plan for the Future</a:t>
            </a:r>
          </a:p>
          <a:p>
            <a:pPr lvl="2"/>
            <a:r>
              <a:rPr lang="en-US" sz="1400" dirty="0" smtClean="0">
                <a:latin typeface="Calibri" pitchFamily="34" charset="0"/>
                <a:cs typeface="Calibri" pitchFamily="34" charset="0"/>
                <a:hlinkClick r:id="rId2"/>
              </a:rPr>
              <a:t>http://csrc.nist.gov/groups/ST/post-quantum-crypto/documents/pqcrypto-2016-presentation.pdf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Timelines</a:t>
            </a:r>
          </a:p>
          <a:p>
            <a:pPr lvl="2"/>
            <a:r>
              <a:rPr lang="en-US" sz="1400" dirty="0" smtClean="0">
                <a:latin typeface="Calibri" pitchFamily="34" charset="0"/>
                <a:cs typeface="Calibri" pitchFamily="34" charset="0"/>
              </a:rPr>
              <a:t>Fall 2016 –  Call For Proposals</a:t>
            </a:r>
          </a:p>
          <a:p>
            <a:pPr lvl="2"/>
            <a:r>
              <a:rPr lang="en-US" sz="1400" dirty="0" smtClean="0">
                <a:latin typeface="Calibri" pitchFamily="34" charset="0"/>
                <a:cs typeface="Calibri" pitchFamily="34" charset="0"/>
              </a:rPr>
              <a:t>Nov 2017 – Deadline for submissions</a:t>
            </a:r>
          </a:p>
          <a:p>
            <a:pPr lvl="2"/>
            <a:r>
              <a:rPr lang="en-US" sz="1400" dirty="0" smtClean="0">
                <a:latin typeface="Calibri" pitchFamily="34" charset="0"/>
                <a:cs typeface="Calibri" pitchFamily="34" charset="0"/>
              </a:rPr>
              <a:t>3-5 years more – Analysis phase – NIST will report its findings</a:t>
            </a:r>
          </a:p>
          <a:p>
            <a:pPr lvl="2"/>
            <a:r>
              <a:rPr lang="en-US" sz="1400" dirty="0" smtClean="0">
                <a:latin typeface="Calibri" pitchFamily="34" charset="0"/>
                <a:cs typeface="Calibri" pitchFamily="34" charset="0"/>
              </a:rPr>
              <a:t>2 years later – Draft standards ready</a:t>
            </a:r>
          </a:p>
          <a:p>
            <a:pPr lvl="1"/>
            <a:r>
              <a:rPr lang="en-US" sz="1600" b="1" dirty="0" smtClean="0">
                <a:latin typeface="Calibri" pitchFamily="34" charset="0"/>
                <a:cs typeface="Calibri" pitchFamily="34" charset="0"/>
              </a:rPr>
              <a:t>Workshops</a:t>
            </a:r>
          </a:p>
          <a:p>
            <a:pPr lvl="2"/>
            <a:r>
              <a:rPr lang="en-US" sz="1400" dirty="0" smtClean="0">
                <a:latin typeface="Calibri" pitchFamily="34" charset="0"/>
                <a:cs typeface="Calibri" pitchFamily="34" charset="0"/>
              </a:rPr>
              <a:t>Early 2018 –   submitters’ presentations</a:t>
            </a:r>
          </a:p>
          <a:p>
            <a:pPr lvl="2"/>
            <a:r>
              <a:rPr lang="en-US" sz="1400" dirty="0" smtClean="0">
                <a:latin typeface="Calibri" pitchFamily="34" charset="0"/>
                <a:cs typeface="Calibri" pitchFamily="34" charset="0"/>
              </a:rPr>
              <a:t>More workshops – one or two during the analysis phase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Impact</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2</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NIST – Impact of Quantum Computing</a:t>
            </a:r>
          </a:p>
          <a:p>
            <a:pPr lvl="1"/>
            <a:r>
              <a:rPr lang="en-US" sz="1600" b="1" dirty="0" smtClean="0">
                <a:latin typeface="Calibri" pitchFamily="34" charset="0"/>
                <a:cs typeface="Calibri" pitchFamily="34" charset="0"/>
              </a:rPr>
              <a:t>Public key crypto: FIPS 186-4, SP 800-56A/56B</a:t>
            </a:r>
          </a:p>
          <a:p>
            <a:pPr lvl="2"/>
            <a:r>
              <a:rPr lang="en-US" sz="1400" dirty="0" smtClean="0">
                <a:solidFill>
                  <a:srgbClr val="FF0000"/>
                </a:solidFill>
                <a:latin typeface="Calibri" pitchFamily="34" charset="0"/>
                <a:cs typeface="Calibri" pitchFamily="34" charset="0"/>
              </a:rPr>
              <a:t>RSA – BROKEN</a:t>
            </a:r>
          </a:p>
          <a:p>
            <a:pPr lvl="2"/>
            <a:r>
              <a:rPr lang="en-US" sz="1400" dirty="0" smtClean="0">
                <a:solidFill>
                  <a:srgbClr val="FF0000"/>
                </a:solidFill>
                <a:latin typeface="Calibri" pitchFamily="34" charset="0"/>
                <a:cs typeface="Calibri" pitchFamily="34" charset="0"/>
              </a:rPr>
              <a:t>Elliptic Curve Cryptography (ECDSA) – </a:t>
            </a:r>
            <a:r>
              <a:rPr lang="en-US" sz="1400" b="1" dirty="0" smtClean="0">
                <a:solidFill>
                  <a:srgbClr val="FF0000"/>
                </a:solidFill>
                <a:latin typeface="Calibri" pitchFamily="34" charset="0"/>
                <a:cs typeface="Calibri" pitchFamily="34" charset="0"/>
              </a:rPr>
              <a:t>BROKEN</a:t>
            </a:r>
          </a:p>
          <a:p>
            <a:pPr lvl="2"/>
            <a:r>
              <a:rPr lang="en-US" sz="1400" dirty="0" smtClean="0">
                <a:solidFill>
                  <a:srgbClr val="FF0000"/>
                </a:solidFill>
                <a:latin typeface="Calibri" pitchFamily="34" charset="0"/>
                <a:cs typeface="Calibri" pitchFamily="34" charset="0"/>
              </a:rPr>
              <a:t>Finite Field Cryptography  (DSA) – </a:t>
            </a:r>
            <a:r>
              <a:rPr lang="en-US" sz="1400" b="1" dirty="0" smtClean="0">
                <a:solidFill>
                  <a:srgbClr val="FF0000"/>
                </a:solidFill>
                <a:latin typeface="Calibri" pitchFamily="34" charset="0"/>
                <a:cs typeface="Calibri" pitchFamily="34" charset="0"/>
              </a:rPr>
              <a:t>BROKEN</a:t>
            </a:r>
            <a:r>
              <a:rPr lang="en-US" sz="1400" dirty="0" smtClean="0">
                <a:solidFill>
                  <a:srgbClr val="FF0000"/>
                </a:solidFill>
                <a:latin typeface="Calibri" pitchFamily="34" charset="0"/>
                <a:cs typeface="Calibri" pitchFamily="34" charset="0"/>
              </a:rPr>
              <a:t> </a:t>
            </a:r>
          </a:p>
          <a:p>
            <a:pPr lvl="2"/>
            <a:r>
              <a:rPr lang="en-US" sz="1400" dirty="0" err="1" smtClean="0">
                <a:solidFill>
                  <a:srgbClr val="FF0000"/>
                </a:solidFill>
                <a:latin typeface="Calibri" pitchFamily="34" charset="0"/>
                <a:cs typeface="Calibri" pitchFamily="34" charset="0"/>
              </a:rPr>
              <a:t>Diffie</a:t>
            </a:r>
            <a:r>
              <a:rPr lang="en-US" sz="1400" dirty="0" smtClean="0">
                <a:solidFill>
                  <a:srgbClr val="FF0000"/>
                </a:solidFill>
                <a:latin typeface="Calibri" pitchFamily="34" charset="0"/>
                <a:cs typeface="Calibri" pitchFamily="34" charset="0"/>
              </a:rPr>
              <a:t>-Hellman key exchange (DH) – </a:t>
            </a:r>
            <a:r>
              <a:rPr lang="en-US" sz="1400" b="1" dirty="0" smtClean="0">
                <a:solidFill>
                  <a:srgbClr val="FF0000"/>
                </a:solidFill>
                <a:latin typeface="Calibri" pitchFamily="34" charset="0"/>
                <a:cs typeface="Calibri" pitchFamily="34" charset="0"/>
              </a:rPr>
              <a:t>BROKEN</a:t>
            </a:r>
          </a:p>
          <a:p>
            <a:pPr lvl="1"/>
            <a:r>
              <a:rPr lang="en-US" sz="1600" b="1" dirty="0" smtClean="0">
                <a:latin typeface="Calibri" pitchFamily="34" charset="0"/>
                <a:cs typeface="Calibri" pitchFamily="34" charset="0"/>
              </a:rPr>
              <a:t>Symmetric key crypto: FIPS 197, SP 800-57 </a:t>
            </a:r>
          </a:p>
          <a:p>
            <a:pPr lvl="2"/>
            <a:r>
              <a:rPr lang="en-US" sz="1400" dirty="0" smtClean="0">
                <a:latin typeface="Calibri" pitchFamily="34" charset="0"/>
                <a:cs typeface="Calibri" pitchFamily="34" charset="0"/>
              </a:rPr>
              <a:t>AES </a:t>
            </a:r>
            <a:r>
              <a:rPr lang="en-US" sz="1400" dirty="0" smtClean="0">
                <a:solidFill>
                  <a:srgbClr val="0070C0"/>
                </a:solidFill>
                <a:latin typeface="Calibri" pitchFamily="34" charset="0"/>
                <a:cs typeface="Calibri" pitchFamily="34" charset="0"/>
              </a:rPr>
              <a:t>– </a:t>
            </a:r>
            <a:r>
              <a:rPr lang="en-US" sz="1400" b="1" dirty="0" smtClean="0">
                <a:solidFill>
                  <a:srgbClr val="0070C0"/>
                </a:solidFill>
                <a:latin typeface="Calibri" pitchFamily="34" charset="0"/>
                <a:cs typeface="Calibri" pitchFamily="34" charset="0"/>
              </a:rPr>
              <a:t>USE LONGER KEYS</a:t>
            </a:r>
          </a:p>
          <a:p>
            <a:pPr lvl="2"/>
            <a:r>
              <a:rPr lang="en-US" sz="1400" dirty="0" smtClean="0">
                <a:solidFill>
                  <a:srgbClr val="FF0000"/>
                </a:solidFill>
                <a:latin typeface="Calibri" pitchFamily="34" charset="0"/>
                <a:cs typeface="Calibri" pitchFamily="34" charset="0"/>
              </a:rPr>
              <a:t>Triple-DES</a:t>
            </a:r>
            <a:r>
              <a:rPr lang="en-US" sz="1400" dirty="0" smtClean="0">
                <a:latin typeface="Calibri" pitchFamily="34" charset="0"/>
                <a:cs typeface="Calibri" pitchFamily="34" charset="0"/>
              </a:rPr>
              <a:t> </a:t>
            </a:r>
            <a:r>
              <a:rPr lang="en-US" sz="1400" dirty="0" smtClean="0">
                <a:solidFill>
                  <a:srgbClr val="0070C0"/>
                </a:solidFill>
                <a:latin typeface="Calibri" pitchFamily="34" charset="0"/>
                <a:cs typeface="Calibri" pitchFamily="34" charset="0"/>
              </a:rPr>
              <a:t>– </a:t>
            </a:r>
            <a:r>
              <a:rPr lang="en-US" sz="1400" b="1" dirty="0" smtClean="0">
                <a:solidFill>
                  <a:srgbClr val="0070C0"/>
                </a:solidFill>
                <a:latin typeface="Calibri" pitchFamily="34" charset="0"/>
                <a:cs typeface="Calibri" pitchFamily="34" charset="0"/>
              </a:rPr>
              <a:t>USE LONGER KEYS </a:t>
            </a:r>
            <a:r>
              <a:rPr lang="en-US" sz="1400" b="1" dirty="0" smtClean="0">
                <a:solidFill>
                  <a:srgbClr val="FF0000"/>
                </a:solidFill>
                <a:latin typeface="Calibri" pitchFamily="34" charset="0"/>
                <a:cs typeface="Calibri" pitchFamily="34" charset="0"/>
              </a:rPr>
              <a:t>– Triple-DES is BROKEN per ETSI and </a:t>
            </a:r>
            <a:r>
              <a:rPr lang="en-US" b="1" dirty="0" smtClean="0">
                <a:solidFill>
                  <a:srgbClr val="FF0000"/>
                </a:solidFill>
                <a:latin typeface="Calibri" pitchFamily="34" charset="0"/>
                <a:cs typeface="Calibri" pitchFamily="34" charset="0"/>
              </a:rPr>
              <a:t>IETF</a:t>
            </a:r>
          </a:p>
          <a:p>
            <a:pPr lvl="1"/>
            <a:r>
              <a:rPr lang="en-US" sz="1600" b="1" dirty="0" smtClean="0">
                <a:latin typeface="Calibri" pitchFamily="34" charset="0"/>
                <a:cs typeface="Calibri" pitchFamily="34" charset="0"/>
              </a:rPr>
              <a:t>Hash functions: FIPS 180-4, FIPS 202</a:t>
            </a:r>
          </a:p>
          <a:p>
            <a:pPr lvl="2"/>
            <a:r>
              <a:rPr lang="en-US" sz="1400" dirty="0" smtClean="0">
                <a:solidFill>
                  <a:srgbClr val="FF0000"/>
                </a:solidFill>
                <a:latin typeface="Calibri" pitchFamily="34" charset="0"/>
                <a:cs typeface="Calibri" pitchFamily="34" charset="0"/>
              </a:rPr>
              <a:t>SHA-1</a:t>
            </a:r>
            <a:r>
              <a:rPr lang="en-US" sz="1400" dirty="0" smtClean="0">
                <a:latin typeface="Calibri" pitchFamily="34" charset="0"/>
                <a:cs typeface="Calibri" pitchFamily="34" charset="0"/>
              </a:rPr>
              <a:t>, SHA-2, SHA-3 – </a:t>
            </a:r>
            <a:r>
              <a:rPr lang="en-US" sz="1400" b="1" dirty="0" smtClean="0">
                <a:solidFill>
                  <a:srgbClr val="0070C0"/>
                </a:solidFill>
                <a:latin typeface="Calibri" pitchFamily="34" charset="0"/>
                <a:cs typeface="Calibri" pitchFamily="34" charset="0"/>
              </a:rPr>
              <a:t>USE LONGER OUTPUT – </a:t>
            </a:r>
            <a:r>
              <a:rPr lang="en-US" sz="1400" b="1" dirty="0" smtClean="0">
                <a:solidFill>
                  <a:srgbClr val="FF0000"/>
                </a:solidFill>
                <a:latin typeface="Calibri" pitchFamily="34" charset="0"/>
                <a:cs typeface="Calibri" pitchFamily="34" charset="0"/>
              </a:rPr>
              <a:t>SHA-1 is BROKEN per NIST, ETSI, and IETF</a:t>
            </a:r>
          </a:p>
          <a:p>
            <a:r>
              <a:rPr lang="en-US" sz="2000" b="1" dirty="0" smtClean="0">
                <a:latin typeface="Calibri" pitchFamily="34" charset="0"/>
                <a:cs typeface="Calibri" pitchFamily="34" charset="0"/>
              </a:rPr>
              <a:t>Risk Management – cryptography versus insurance premiums</a:t>
            </a:r>
          </a:p>
          <a:p>
            <a:pPr lvl="1"/>
            <a:r>
              <a:rPr lang="en-US" sz="1600" b="1" dirty="0" smtClean="0">
                <a:latin typeface="Calibri" pitchFamily="34" charset="0"/>
                <a:cs typeface="Calibri" pitchFamily="34" charset="0"/>
              </a:rPr>
              <a:t>Traditional risk management is largely based on static analysis of attack likelihood</a:t>
            </a:r>
          </a:p>
          <a:p>
            <a:pPr lvl="2"/>
            <a:r>
              <a:rPr lang="en-US" sz="1400" dirty="0" smtClean="0">
                <a:solidFill>
                  <a:srgbClr val="FF0000"/>
                </a:solidFill>
                <a:latin typeface="Calibri" pitchFamily="34" charset="0"/>
                <a:cs typeface="Calibri" pitchFamily="34" charset="0"/>
              </a:rPr>
              <a:t>Internet acceleration of malware distribution </a:t>
            </a:r>
            <a:r>
              <a:rPr lang="en-US" sz="1400" i="1" dirty="0" smtClean="0">
                <a:solidFill>
                  <a:srgbClr val="FF0000"/>
                </a:solidFill>
                <a:latin typeface="Calibri" pitchFamily="34" charset="0"/>
                <a:cs typeface="Calibri" pitchFamily="34" charset="0"/>
              </a:rPr>
              <a:t>dynamically</a:t>
            </a:r>
            <a:r>
              <a:rPr lang="en-US" sz="1400" dirty="0" smtClean="0">
                <a:solidFill>
                  <a:srgbClr val="FF0000"/>
                </a:solidFill>
                <a:latin typeface="Calibri" pitchFamily="34" charset="0"/>
                <a:cs typeface="Calibri" pitchFamily="34" charset="0"/>
              </a:rPr>
              <a:t> changes attack likelihood</a:t>
            </a:r>
          </a:p>
          <a:p>
            <a:pPr lvl="1"/>
            <a:r>
              <a:rPr lang="en-US" sz="1600" b="1" dirty="0" smtClean="0">
                <a:latin typeface="Calibri" pitchFamily="34" charset="0"/>
                <a:cs typeface="Calibri" pitchFamily="34" charset="0"/>
              </a:rPr>
              <a:t>Most current key exchange protocols depend on asymmetric PKI-based cryptography</a:t>
            </a:r>
          </a:p>
          <a:p>
            <a:pPr lvl="2"/>
            <a:r>
              <a:rPr lang="en-US" sz="1400" dirty="0" smtClean="0">
                <a:solidFill>
                  <a:srgbClr val="FF0000"/>
                </a:solidFill>
                <a:latin typeface="Calibri" pitchFamily="34" charset="0"/>
                <a:cs typeface="Calibri" pitchFamily="34" charset="0"/>
              </a:rPr>
              <a:t>Quantum Computing will break all currently deployed PKI-based cryptography</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Conclusions</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3</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Challenges for Quantum Safe Security – barriers to adoption</a:t>
            </a:r>
          </a:p>
          <a:p>
            <a:pPr lvl="1"/>
            <a:r>
              <a:rPr lang="en-US" sz="1600" b="1" dirty="0" smtClean="0">
                <a:latin typeface="Calibri" pitchFamily="34" charset="0"/>
                <a:cs typeface="Calibri" pitchFamily="34" charset="0"/>
              </a:rPr>
              <a:t>Confidence in existing algorithms </a:t>
            </a:r>
          </a:p>
          <a:p>
            <a:pPr lvl="2"/>
            <a:r>
              <a:rPr lang="en-US" sz="1400" dirty="0" smtClean="0">
                <a:latin typeface="Calibri" pitchFamily="34" charset="0"/>
                <a:cs typeface="Calibri" pitchFamily="34" charset="0"/>
              </a:rPr>
              <a:t>New alternative PKI algorithms haven’t been studied as long as RSA and ECC.</a:t>
            </a:r>
          </a:p>
          <a:p>
            <a:pPr lvl="1"/>
            <a:r>
              <a:rPr lang="en-US" sz="1600" b="1" dirty="0" smtClean="0">
                <a:latin typeface="Calibri" pitchFamily="34" charset="0"/>
                <a:cs typeface="Calibri" pitchFamily="34" charset="0"/>
              </a:rPr>
              <a:t>Rigidity of security protocols</a:t>
            </a:r>
          </a:p>
          <a:p>
            <a:pPr lvl="2"/>
            <a:r>
              <a:rPr lang="en-US" sz="1400" dirty="0" smtClean="0">
                <a:latin typeface="Calibri" pitchFamily="34" charset="0"/>
                <a:cs typeface="Calibri" pitchFamily="34" charset="0"/>
              </a:rPr>
              <a:t>Quantum safe ciphers often don’t fit into an established protocol because of historical protocol design assumptions, key size choices, and intolerance of message expansion (</a:t>
            </a:r>
            <a:r>
              <a:rPr lang="en-US" sz="1400" smtClean="0">
                <a:latin typeface="Calibri" pitchFamily="34" charset="0"/>
                <a:cs typeface="Calibri" pitchFamily="34" charset="0"/>
              </a:rPr>
              <a:t>i.e., larger </a:t>
            </a:r>
            <a:r>
              <a:rPr lang="en-US" sz="1400" dirty="0" smtClean="0">
                <a:latin typeface="Calibri" pitchFamily="34" charset="0"/>
                <a:cs typeface="Calibri" pitchFamily="34" charset="0"/>
              </a:rPr>
              <a:t>keys).</a:t>
            </a:r>
          </a:p>
          <a:p>
            <a:pPr lvl="1"/>
            <a:r>
              <a:rPr lang="en-US" sz="1600" b="1" dirty="0" smtClean="0">
                <a:latin typeface="Calibri" pitchFamily="34" charset="0"/>
                <a:cs typeface="Calibri" pitchFamily="34" charset="0"/>
              </a:rPr>
              <a:t>Perception of non-urgency</a:t>
            </a:r>
          </a:p>
          <a:p>
            <a:pPr lvl="2"/>
            <a:r>
              <a:rPr lang="en-US" sz="1400" dirty="0" smtClean="0">
                <a:latin typeface="Calibri" pitchFamily="34" charset="0"/>
                <a:cs typeface="Calibri" pitchFamily="34" charset="0"/>
              </a:rPr>
              <a:t>Quantum safety is “not urgent” only for those with short term security needs.</a:t>
            </a:r>
          </a:p>
          <a:p>
            <a:pPr lvl="2"/>
            <a:r>
              <a:rPr lang="en-US" sz="1400" dirty="0" smtClean="0">
                <a:latin typeface="Calibri" pitchFamily="34" charset="0"/>
                <a:cs typeface="Calibri" pitchFamily="34" charset="0"/>
              </a:rPr>
              <a:t>Auto  manufacturers need to consider their quantum safe transition strategy now.</a:t>
            </a:r>
          </a:p>
          <a:p>
            <a:r>
              <a:rPr lang="en-US" sz="2000" b="1" dirty="0" smtClean="0">
                <a:latin typeface="Calibri" pitchFamily="34" charset="0"/>
                <a:cs typeface="Calibri" pitchFamily="34" charset="0"/>
              </a:rPr>
              <a:t>Technology switching costs – gradual versus immediate</a:t>
            </a:r>
          </a:p>
          <a:p>
            <a:pPr lvl="1"/>
            <a:r>
              <a:rPr lang="en-US" sz="1600" b="1" dirty="0" smtClean="0">
                <a:latin typeface="Calibri" pitchFamily="34" charset="0"/>
                <a:cs typeface="Calibri" pitchFamily="34" charset="0"/>
              </a:rPr>
              <a:t>Recommendations</a:t>
            </a:r>
          </a:p>
          <a:p>
            <a:pPr lvl="2"/>
            <a:r>
              <a:rPr lang="en-US" sz="1400" dirty="0" smtClean="0">
                <a:latin typeface="Calibri" pitchFamily="34" charset="0"/>
                <a:cs typeface="Calibri" pitchFamily="34" charset="0"/>
              </a:rPr>
              <a:t>Review proprietary in house IT systems</a:t>
            </a:r>
          </a:p>
          <a:p>
            <a:pPr lvl="2"/>
            <a:r>
              <a:rPr lang="en-US" sz="1400" dirty="0" smtClean="0">
                <a:latin typeface="Calibri" pitchFamily="34" charset="0"/>
                <a:cs typeface="Calibri" pitchFamily="34" charset="0"/>
              </a:rPr>
              <a:t>Evaluate vendor products with quantum safe features using non-production and staging IT environments</a:t>
            </a:r>
          </a:p>
          <a:p>
            <a:pPr lvl="2"/>
            <a:r>
              <a:rPr lang="en-US" sz="1400" dirty="0" smtClean="0">
                <a:latin typeface="Calibri" pitchFamily="34" charset="0"/>
                <a:cs typeface="Calibri" pitchFamily="34" charset="0"/>
              </a:rPr>
              <a:t>Ask vendors for quantum safe features in procurement templates</a:t>
            </a:r>
          </a:p>
          <a:p>
            <a:pPr lvl="2"/>
            <a:r>
              <a:rPr lang="en-US" sz="1400" dirty="0" smtClean="0">
                <a:latin typeface="Calibri" pitchFamily="34" charset="0"/>
                <a:cs typeface="Calibri" pitchFamily="34" charset="0"/>
              </a:rPr>
              <a:t>Lobby government organizations to include quantum-safety in legislation and recommendations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Introduction</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4</a:t>
            </a:fld>
            <a:endParaRPr/>
          </a:p>
        </p:txBody>
      </p:sp>
      <p:sp>
        <p:nvSpPr>
          <p:cNvPr id="75" name="Shape 75"/>
          <p:cNvSpPr>
            <a:spLocks noGrp="1"/>
          </p:cNvSpPr>
          <p:nvPr>
            <p:ph type="body" idx="1"/>
          </p:nvPr>
        </p:nvSpPr>
        <p:spPr>
          <a:prstGeom prst="rect">
            <a:avLst/>
          </a:prstGeom>
        </p:spPr>
        <p:txBody>
          <a:bodyPr/>
          <a:lstStyle/>
          <a:p>
            <a:pPr>
              <a:defRPr sz="1900"/>
            </a:pPr>
            <a:r>
              <a:rPr lang="en-US" sz="2000" b="1" dirty="0" smtClean="0">
                <a:latin typeface="Calibri" pitchFamily="34" charset="0"/>
                <a:cs typeface="Calibri" pitchFamily="34" charset="0"/>
              </a:rPr>
              <a:t>What is Quantum Safe Cryptography (QSC)?</a:t>
            </a:r>
          </a:p>
          <a:p>
            <a:pPr lvl="1" indent="-342900">
              <a:defRPr sz="1900"/>
            </a:pPr>
            <a:r>
              <a:rPr lang="en-US" sz="1600" dirty="0" smtClean="0">
                <a:latin typeface="Calibri" pitchFamily="34" charset="0"/>
                <a:cs typeface="Calibri" pitchFamily="34" charset="0"/>
              </a:rPr>
              <a:t>Algorithms and design approaches that prevent or mitigate Quantum Computing attacks</a:t>
            </a:r>
          </a:p>
          <a:p>
            <a:pPr lvl="1" indent="-342900">
              <a:defRPr sz="1900"/>
            </a:pPr>
            <a:r>
              <a:rPr lang="en-US" sz="1600" dirty="0" smtClean="0">
                <a:latin typeface="Calibri" pitchFamily="34" charset="0"/>
                <a:cs typeface="Calibri" pitchFamily="34" charset="0"/>
              </a:rPr>
              <a:t>Term used by ITU-T and ETSI</a:t>
            </a:r>
          </a:p>
          <a:p>
            <a:pPr lvl="1" indent="-342900">
              <a:defRPr sz="1900"/>
            </a:pPr>
            <a:r>
              <a:rPr lang="en-US" sz="1600" dirty="0" smtClean="0">
                <a:latin typeface="Calibri" pitchFamily="34" charset="0"/>
                <a:cs typeface="Calibri" pitchFamily="34" charset="0"/>
              </a:rPr>
              <a:t>Without proof that an algorithm is vulnerable to a quantum attack, a cryptographic primitive and the protocols that use it </a:t>
            </a:r>
            <a:r>
              <a:rPr lang="en-US" sz="1600" i="1" dirty="0" smtClean="0">
                <a:latin typeface="Calibri" pitchFamily="34" charset="0"/>
                <a:cs typeface="Calibri" pitchFamily="34" charset="0"/>
              </a:rPr>
              <a:t>are presumed to be quantum-safe if they are well studied and resists attacks using all known quantum algorithms</a:t>
            </a:r>
          </a:p>
          <a:p>
            <a:pPr>
              <a:defRPr sz="1900"/>
            </a:pPr>
            <a:r>
              <a:rPr lang="en-US" sz="2000" b="1" dirty="0" smtClean="0">
                <a:latin typeface="Calibri" pitchFamily="34" charset="0"/>
                <a:cs typeface="Calibri" pitchFamily="34" charset="0"/>
              </a:rPr>
              <a:t>What is Post-Quantum Cryptography (PQC)?</a:t>
            </a:r>
          </a:p>
          <a:p>
            <a:pPr lvl="1">
              <a:defRPr sz="1900"/>
            </a:pPr>
            <a:r>
              <a:rPr lang="en-US" sz="1600" dirty="0" smtClean="0">
                <a:latin typeface="Calibri" pitchFamily="34" charset="0"/>
                <a:cs typeface="Calibri" pitchFamily="34" charset="0"/>
              </a:rPr>
              <a:t>Synonym for Quantum Safe Cryptography </a:t>
            </a:r>
          </a:p>
          <a:p>
            <a:pPr lvl="1">
              <a:defRPr sz="1900"/>
            </a:pPr>
            <a:r>
              <a:rPr lang="en-US" sz="1600" dirty="0" smtClean="0">
                <a:latin typeface="Calibri" pitchFamily="34" charset="0"/>
                <a:cs typeface="Calibri" pitchFamily="34" charset="0"/>
              </a:rPr>
              <a:t>Term used by NIST, Google, and others</a:t>
            </a:r>
          </a:p>
          <a:p>
            <a:pPr>
              <a:defRPr sz="1900"/>
            </a:pPr>
            <a:r>
              <a:rPr lang="en-US" sz="2000" b="1" dirty="0" smtClean="0">
                <a:latin typeface="Calibri" pitchFamily="34" charset="0"/>
                <a:cs typeface="Calibri" pitchFamily="34" charset="0"/>
              </a:rPr>
              <a:t>What is Quantum Computing?</a:t>
            </a:r>
          </a:p>
          <a:p>
            <a:pPr lvl="1">
              <a:defRPr sz="1900"/>
            </a:pPr>
            <a:r>
              <a:rPr lang="en-US" sz="1600" dirty="0" smtClean="0">
                <a:latin typeface="Calibri" pitchFamily="34" charset="0"/>
                <a:cs typeface="Calibri" pitchFamily="34" charset="0"/>
              </a:rPr>
              <a:t>Quantum Computing studies theoretical computation systems (Quantum Computers) that make direct use of quantum-mechanical phenomena, such as superposition and entanglement, to perform operations on data.</a:t>
            </a:r>
          </a:p>
          <a:p>
            <a:pPr lvl="1">
              <a:defRPr sz="1900"/>
            </a:pPr>
            <a:r>
              <a:rPr lang="en-US" sz="1600" dirty="0" smtClean="0">
                <a:latin typeface="Calibri" pitchFamily="34" charset="0"/>
                <a:cs typeface="Calibri" pitchFamily="34" charset="0"/>
              </a:rPr>
              <a:t>Quantum Computing field was initiated by the work of Paul </a:t>
            </a:r>
            <a:r>
              <a:rPr lang="en-US" sz="1600" dirty="0" err="1" smtClean="0">
                <a:latin typeface="Calibri" pitchFamily="34" charset="0"/>
                <a:cs typeface="Calibri" pitchFamily="34" charset="0"/>
              </a:rPr>
              <a:t>Benioff</a:t>
            </a:r>
            <a:r>
              <a:rPr lang="en-US" sz="1600" dirty="0" smtClean="0">
                <a:latin typeface="Calibri" pitchFamily="34" charset="0"/>
                <a:cs typeface="Calibri" pitchFamily="34" charset="0"/>
              </a:rPr>
              <a:t> and Yuri </a:t>
            </a:r>
            <a:r>
              <a:rPr lang="en-US" sz="1600" dirty="0" err="1" smtClean="0">
                <a:latin typeface="Calibri" pitchFamily="34" charset="0"/>
                <a:cs typeface="Calibri" pitchFamily="34" charset="0"/>
              </a:rPr>
              <a:t>Manin</a:t>
            </a:r>
            <a:r>
              <a:rPr lang="en-US" sz="1600" dirty="0" smtClean="0">
                <a:latin typeface="Calibri" pitchFamily="34" charset="0"/>
                <a:cs typeface="Calibri" pitchFamily="34" charset="0"/>
              </a:rPr>
              <a:t> in 1980, Richard Feynman in 1982, and David Deutsch in 1985</a:t>
            </a:r>
          </a:p>
          <a:p>
            <a:pPr lvl="1">
              <a:defRPr sz="1900"/>
            </a:pPr>
            <a:endParaRPr lang="en-US" sz="1600" b="1" dirty="0" smtClean="0">
              <a:latin typeface="Calibri" pitchFamily="34" charset="0"/>
              <a:cs typeface="Calibri" pitchFamily="34" charset="0"/>
            </a:endParaRPr>
          </a:p>
          <a:p>
            <a:pPr>
              <a:defRPr sz="1900"/>
            </a:pPr>
            <a:endParaRPr lang="en-US" sz="1800" dirty="0" smtClean="0">
              <a:latin typeface="Calibri" pitchFamily="34" charset="0"/>
              <a:cs typeface="Calibri" pitchFamily="34" charset="0"/>
            </a:endParaRPr>
          </a:p>
          <a:p>
            <a:pPr>
              <a:defRPr sz="1900"/>
            </a:pPr>
            <a:endParaRPr sz="1800" i="1" dirty="0">
              <a:latin typeface="Calibri" pitchFamily="34" charset="0"/>
              <a:cs typeface="Calibri" pitchFamily="34" charset="0"/>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Introduction</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5</a:t>
            </a:fld>
            <a:endParaRPr/>
          </a:p>
        </p:txBody>
      </p:sp>
      <p:sp>
        <p:nvSpPr>
          <p:cNvPr id="75" name="Shape 75"/>
          <p:cNvSpPr>
            <a:spLocks noGrp="1"/>
          </p:cNvSpPr>
          <p:nvPr>
            <p:ph type="body" idx="1"/>
          </p:nvPr>
        </p:nvSpPr>
        <p:spPr>
          <a:prstGeom prst="rect">
            <a:avLst/>
          </a:prstGeom>
        </p:spPr>
        <p:txBody>
          <a:bodyPr/>
          <a:lstStyle/>
          <a:p>
            <a:pPr>
              <a:defRPr sz="1900"/>
            </a:pPr>
            <a:r>
              <a:rPr lang="en-US" sz="2000" b="1" dirty="0" smtClean="0">
                <a:latin typeface="Calibri" pitchFamily="34" charset="0"/>
                <a:cs typeface="Calibri" pitchFamily="34" charset="0"/>
              </a:rPr>
              <a:t>Why does Quantum Computing impact Cryptography and Security?</a:t>
            </a:r>
          </a:p>
          <a:p>
            <a:pPr lvl="1">
              <a:defRPr sz="1900"/>
            </a:pPr>
            <a:r>
              <a:rPr lang="en-US" sz="1600" dirty="0" smtClean="0">
                <a:latin typeface="Calibri" pitchFamily="34" charset="0"/>
                <a:cs typeface="Calibri" pitchFamily="34" charset="0"/>
              </a:rPr>
              <a:t>Quantum Computing threatens the basic goal of secure, authentic communication because in being able to do certain kinds of computations that conventional computers cannot, cryptographic keys can be broken quickly by a quantum computer.</a:t>
            </a:r>
          </a:p>
          <a:p>
            <a:pPr lvl="1">
              <a:defRPr sz="1900"/>
            </a:pPr>
            <a:r>
              <a:rPr lang="en-US" sz="1600" dirty="0" smtClean="0">
                <a:latin typeface="Calibri" pitchFamily="34" charset="0"/>
                <a:cs typeface="Calibri" pitchFamily="34" charset="0"/>
              </a:rPr>
              <a:t>Quantum Computers may be able to efficiently solve problems which are not practically feasible on classical computers.</a:t>
            </a:r>
          </a:p>
          <a:p>
            <a:pPr lvl="1">
              <a:defRPr sz="1900"/>
            </a:pPr>
            <a:r>
              <a:rPr lang="en-US" sz="1600" dirty="0" smtClean="0">
                <a:latin typeface="Calibri" pitchFamily="34" charset="0"/>
                <a:cs typeface="Calibri" pitchFamily="34" charset="0"/>
              </a:rPr>
              <a:t>Quantum computing cannot break all types of cryptographic keys and some cryptographic algorithms in use today (e.g., AES) are also safe to use in a world of widespread quantum computing (with longer keys).</a:t>
            </a:r>
            <a:endParaRPr lang="en-US" sz="1400" dirty="0" smtClean="0">
              <a:latin typeface="Calibri" pitchFamily="34" charset="0"/>
              <a:cs typeface="Calibri" pitchFamily="34" charset="0"/>
            </a:endParaRPr>
          </a:p>
          <a:p>
            <a:pPr lvl="1">
              <a:defRPr sz="1900"/>
            </a:pPr>
            <a:endParaRPr lang="en-US" sz="1600" b="1" dirty="0" smtClean="0">
              <a:latin typeface="Calibri" pitchFamily="34" charset="0"/>
              <a:cs typeface="Calibri" pitchFamily="34" charset="0"/>
            </a:endParaRPr>
          </a:p>
          <a:p>
            <a:pPr>
              <a:defRPr sz="1900"/>
            </a:pPr>
            <a:endParaRPr lang="en-US" sz="1800" dirty="0" smtClean="0">
              <a:latin typeface="Calibri" pitchFamily="34" charset="0"/>
              <a:cs typeface="Calibri" pitchFamily="34" charset="0"/>
            </a:endParaRPr>
          </a:p>
          <a:p>
            <a:pPr>
              <a:defRPr sz="1900"/>
            </a:pPr>
            <a:endParaRPr sz="1800" i="1" dirty="0">
              <a:latin typeface="Calibri" pitchFamily="34" charset="0"/>
              <a:cs typeface="Calibri" pitchFamily="34" charset="0"/>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Standards Activities – ETSI</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6</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ETSI – Quantum Safe Cryptography</a:t>
            </a:r>
          </a:p>
          <a:p>
            <a:pPr lvl="1"/>
            <a:r>
              <a:rPr lang="en-US" sz="1600" b="1" dirty="0" smtClean="0">
                <a:latin typeface="Calibri" pitchFamily="34" charset="0"/>
                <a:cs typeface="Calibri" pitchFamily="34" charset="0"/>
              </a:rPr>
              <a:t>Quantum Safe Cryptography Project Website</a:t>
            </a:r>
          </a:p>
          <a:p>
            <a:pPr lvl="2"/>
            <a:r>
              <a:rPr lang="en-US" sz="1400" dirty="0" smtClean="0">
                <a:latin typeface="Calibri" pitchFamily="34" charset="0"/>
                <a:cs typeface="Calibri" pitchFamily="34" charset="0"/>
                <a:hlinkClick r:id="rId2"/>
              </a:rPr>
              <a:t>http://www.etsi.org/technologies-clusters/technologies/quantum-safe-cryptography</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Quantum Safe Cryptography and Security (whitepaper, June 2015)</a:t>
            </a:r>
          </a:p>
          <a:p>
            <a:pPr lvl="2"/>
            <a:r>
              <a:rPr lang="en-US" sz="1400" dirty="0" smtClean="0">
                <a:latin typeface="Calibri" pitchFamily="34" charset="0"/>
                <a:cs typeface="Calibri" pitchFamily="34" charset="0"/>
                <a:hlinkClick r:id="rId3"/>
              </a:rPr>
              <a:t>http://www.etsi.org/images/files/ETSIWhitePapers/QuantumSafeWhitepaper.pdf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4th ETSI/IQC Workshop on Quantum-Safe Cryptography (September 2016)</a:t>
            </a:r>
          </a:p>
          <a:p>
            <a:pPr lvl="2"/>
            <a:r>
              <a:rPr lang="en-US" sz="1400" dirty="0" smtClean="0">
                <a:latin typeface="Calibri" pitchFamily="34" charset="0"/>
                <a:cs typeface="Calibri" pitchFamily="34" charset="0"/>
                <a:hlinkClick r:id="rId4"/>
              </a:rPr>
              <a:t>http://www.etsi.org/news-events/past-events/1072-ws-on-quantumsafe-2016</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QSC Quantum-Safe Algorithmic Framework (GR QSC 001, July 2016)</a:t>
            </a:r>
          </a:p>
          <a:p>
            <a:pPr lvl="2"/>
            <a:r>
              <a:rPr lang="en-US" sz="1400" dirty="0" smtClean="0">
                <a:latin typeface="Calibri" pitchFamily="34" charset="0"/>
                <a:cs typeface="Calibri" pitchFamily="34" charset="0"/>
                <a:hlinkClick r:id="rId5"/>
              </a:rPr>
              <a:t>http://www.etsi.org/deliver/etsi_gr/QSC/001_099/001/01.01.01_60/gr_QSC001v010101p.pdf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QSC Case Studies and Deployment Scenarios (GR QSC 003, February 2017)</a:t>
            </a:r>
          </a:p>
          <a:p>
            <a:pPr lvl="2"/>
            <a:r>
              <a:rPr lang="en-US" sz="1400" dirty="0" smtClean="0">
                <a:latin typeface="Calibri" pitchFamily="34" charset="0"/>
                <a:cs typeface="Calibri" pitchFamily="34" charset="0"/>
                <a:hlinkClick r:id="rId6"/>
              </a:rPr>
              <a:t>http://www.etsi.org/deliver/etsi_gr/QSC/001_099/003/01.01.01_60/gr_QSC003v010101p.pdf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QSC Quantum-Safe Threat Assessment (GR QSC 004, March 2017)</a:t>
            </a:r>
          </a:p>
          <a:p>
            <a:pPr lvl="2"/>
            <a:r>
              <a:rPr lang="en-US" sz="1400" dirty="0" smtClean="0">
                <a:latin typeface="Calibri" pitchFamily="34" charset="0"/>
                <a:cs typeface="Calibri" pitchFamily="34" charset="0"/>
                <a:hlinkClick r:id="rId7"/>
              </a:rPr>
              <a:t>http://www.etsi.org/deliver/etsi_gr/QSC/001_099/004/01.01.01_60/gr_QSC004v010101p.pdf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QSC Limits to Quantum Computing applied to Symmetric Key Sizes (February 2017)</a:t>
            </a:r>
          </a:p>
          <a:p>
            <a:pPr lvl="2"/>
            <a:r>
              <a:rPr lang="en-US" sz="1400" dirty="0" smtClean="0">
                <a:latin typeface="Calibri" pitchFamily="34" charset="0"/>
                <a:cs typeface="Calibri" pitchFamily="34" charset="0"/>
                <a:hlinkClick r:id="rId8"/>
              </a:rPr>
              <a:t>http://www.etsi.org/deliver/etsi_gr/QSC/001_099/006/01.01.01_60/gr_QSC006v010101p.pdf</a:t>
            </a:r>
            <a:endParaRPr lang="en-US" sz="1400" dirty="0" smtClean="0">
              <a:latin typeface="Calibri" pitchFamily="34" charset="0"/>
              <a:cs typeface="Calibri" pitchFamily="34" charset="0"/>
            </a:endParaRPr>
          </a:p>
          <a:p>
            <a:pPr lvl="1">
              <a:defRPr sz="1900"/>
            </a:pPr>
            <a:endParaRPr lang="en-US" sz="1600" dirty="0" smtClean="0">
              <a:latin typeface="Calibri" pitchFamily="34" charset="0"/>
              <a:cs typeface="Calibri" pitchFamily="34" charset="0"/>
            </a:endParaRPr>
          </a:p>
          <a:p>
            <a:pPr lvl="1">
              <a:defRPr sz="1900"/>
            </a:pPr>
            <a:endParaRPr lang="en-US" sz="1600" b="1" dirty="0" smtClean="0">
              <a:latin typeface="Calibri" pitchFamily="34" charset="0"/>
              <a:cs typeface="Calibri" pitchFamily="34" charset="0"/>
            </a:endParaRPr>
          </a:p>
          <a:p>
            <a:pPr>
              <a:defRPr sz="1900"/>
            </a:pPr>
            <a:endParaRPr lang="en-US" sz="1800" dirty="0" smtClean="0">
              <a:latin typeface="Calibri" pitchFamily="34" charset="0"/>
              <a:cs typeface="Calibri" pitchFamily="34" charset="0"/>
            </a:endParaRPr>
          </a:p>
          <a:p>
            <a:pPr>
              <a:defRPr sz="1900"/>
            </a:pPr>
            <a:endParaRPr sz="1800" i="1" dirty="0">
              <a:latin typeface="Calibri" pitchFamily="34" charset="0"/>
              <a:cs typeface="Calibri" pitchFamily="34" charset="0"/>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Standards Activities – NIST</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7</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US NIST – Post Quantum Cryptography</a:t>
            </a:r>
          </a:p>
          <a:p>
            <a:pPr lvl="1"/>
            <a:r>
              <a:rPr lang="en-US" sz="1600" b="1" dirty="0" smtClean="0">
                <a:latin typeface="Calibri" pitchFamily="34" charset="0"/>
                <a:cs typeface="Calibri" pitchFamily="34" charset="0"/>
              </a:rPr>
              <a:t>Post Quantum Cryptography Project Website</a:t>
            </a:r>
          </a:p>
          <a:p>
            <a:pPr lvl="2"/>
            <a:r>
              <a:rPr lang="en-US" sz="1400" dirty="0" smtClean="0">
                <a:latin typeface="Calibri" pitchFamily="34" charset="0"/>
                <a:cs typeface="Calibri" pitchFamily="34" charset="0"/>
                <a:hlinkClick r:id="rId2"/>
              </a:rPr>
              <a:t>http://csrc.nist.gov/groups/ST/post-quantum-crypto/</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Report on Post-Quantum Cryptography (NISTIR 8105, June 2016)</a:t>
            </a:r>
          </a:p>
          <a:p>
            <a:pPr lvl="2"/>
            <a:r>
              <a:rPr lang="en-US" sz="1400" dirty="0" smtClean="0">
                <a:latin typeface="Calibri" pitchFamily="34" charset="0"/>
                <a:cs typeface="Calibri" pitchFamily="34" charset="0"/>
                <a:hlinkClick r:id="rId3"/>
              </a:rPr>
              <a:t>http://nvlpubs.nist.gov/nistpubs/ir/2016/NIST.IR.8105.pdf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Workshop on Cybersecurity in a Post-Quantum World (April 2015)</a:t>
            </a:r>
          </a:p>
          <a:p>
            <a:pPr lvl="2"/>
            <a:r>
              <a:rPr lang="en-US" sz="1400" dirty="0" smtClean="0">
                <a:latin typeface="Calibri" pitchFamily="34" charset="0"/>
                <a:cs typeface="Calibri" pitchFamily="34" charset="0"/>
                <a:hlinkClick r:id="rId4"/>
              </a:rPr>
              <a:t>https://www.nist.gov/news-events/events/2015/04/workshop-cybersecurity-post-quantum-world</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PQC Standardization Call for Proposals Announcement (December 2016)</a:t>
            </a:r>
          </a:p>
          <a:p>
            <a:pPr lvl="2"/>
            <a:r>
              <a:rPr lang="en-US" sz="1400" dirty="0" smtClean="0">
                <a:latin typeface="Calibri" pitchFamily="34" charset="0"/>
                <a:cs typeface="Calibri" pitchFamily="34" charset="0"/>
                <a:hlinkClick r:id="rId5"/>
              </a:rPr>
              <a:t>http://csrc.nist.gov/groups/ST/post-quantum-crypto/cfp-announce-dec2016.html</a:t>
            </a:r>
            <a:endParaRPr lang="en-US" sz="1400" dirty="0" smtClean="0">
              <a:latin typeface="Calibri" pitchFamily="34" charset="0"/>
              <a:cs typeface="Calibri" pitchFamily="34" charset="0"/>
            </a:endParaRPr>
          </a:p>
          <a:p>
            <a:pPr lvl="2"/>
            <a:r>
              <a:rPr lang="en-US" sz="1400" dirty="0" smtClean="0">
                <a:latin typeface="Calibri" pitchFamily="34" charset="0"/>
                <a:cs typeface="Calibri" pitchFamily="34" charset="0"/>
              </a:rPr>
              <a:t>PQC candidate algorithms may be submitted until 30 November 2017.</a:t>
            </a:r>
          </a:p>
          <a:p>
            <a:pPr lvl="1"/>
            <a:r>
              <a:rPr lang="en-US" sz="1600" b="1" dirty="0" smtClean="0">
                <a:latin typeface="Calibri" pitchFamily="34" charset="0"/>
                <a:cs typeface="Calibri" pitchFamily="34" charset="0"/>
              </a:rPr>
              <a:t>First PQC Standardization Conference (April 2018)</a:t>
            </a:r>
          </a:p>
          <a:p>
            <a:pPr lvl="2"/>
            <a:r>
              <a:rPr lang="en-US" sz="1400" dirty="0" smtClean="0">
                <a:latin typeface="Calibri" pitchFamily="34" charset="0"/>
                <a:cs typeface="Calibri" pitchFamily="34" charset="0"/>
                <a:hlinkClick r:id="rId6"/>
              </a:rPr>
              <a:t>http://csrc.nist.gov/groups/ST/post-quantum-crypto/workshops.html</a:t>
            </a:r>
            <a:endParaRPr lang="en-US" sz="1800" dirty="0" smtClean="0">
              <a:latin typeface="Calibri" pitchFamily="34" charset="0"/>
              <a:cs typeface="Calibri" pitchFamily="34" charset="0"/>
            </a:endParaRPr>
          </a:p>
        </p:txBody>
      </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Standards Activities – CSA</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8</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Cloud Security Alliance – Quantum Safe</a:t>
            </a:r>
          </a:p>
          <a:p>
            <a:pPr lvl="1"/>
            <a:r>
              <a:rPr lang="en-US" sz="1600" b="1" dirty="0" smtClean="0">
                <a:latin typeface="Calibri" pitchFamily="34" charset="0"/>
                <a:cs typeface="Calibri" pitchFamily="34" charset="0"/>
              </a:rPr>
              <a:t>Quantum Safe Security Working Group</a:t>
            </a:r>
          </a:p>
          <a:p>
            <a:pPr lvl="2"/>
            <a:r>
              <a:rPr lang="en-US" sz="1400" dirty="0" smtClean="0">
                <a:latin typeface="Calibri" pitchFamily="34" charset="0"/>
                <a:cs typeface="Calibri" pitchFamily="34" charset="0"/>
                <a:hlinkClick r:id="rId2"/>
              </a:rPr>
              <a:t>https://cloudsecurityalliance.org/group/quantum-safe-security/</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Quantum Safe Security Glossary (January 2017)</a:t>
            </a:r>
          </a:p>
          <a:p>
            <a:pPr lvl="2"/>
            <a:r>
              <a:rPr lang="en-US" sz="1400" dirty="0" smtClean="0">
                <a:latin typeface="Calibri" pitchFamily="34" charset="0"/>
                <a:cs typeface="Calibri" pitchFamily="34" charset="0"/>
                <a:hlinkClick r:id="rId3"/>
              </a:rPr>
              <a:t>https://downloads.cloudsecurityalliance.org/assets/research/quantum-safe-security/quantum-safe-security-glossary.pdf</a:t>
            </a:r>
            <a:endParaRPr lang="en-US" sz="1400" dirty="0" smtClean="0">
              <a:latin typeface="Calibri" pitchFamily="34" charset="0"/>
              <a:cs typeface="Calibri" pitchFamily="34" charset="0"/>
            </a:endParaRPr>
          </a:p>
          <a:p>
            <a:pPr lvl="1"/>
            <a:r>
              <a:rPr lang="en-US" sz="1600" b="1" dirty="0" smtClean="0">
                <a:latin typeface="Calibri" pitchFamily="34" charset="0"/>
                <a:cs typeface="Calibri" pitchFamily="34" charset="0"/>
              </a:rPr>
              <a:t>Applied Quantum Safe Security (March 2017)</a:t>
            </a:r>
          </a:p>
          <a:p>
            <a:pPr lvl="2"/>
            <a:r>
              <a:rPr lang="en-US" sz="1400" dirty="0" smtClean="0">
                <a:latin typeface="Calibri" pitchFamily="34" charset="0"/>
                <a:cs typeface="Calibri" pitchFamily="34" charset="0"/>
                <a:hlinkClick r:id="rId4"/>
              </a:rPr>
              <a:t>https://downloads.cloudsecurityalliance.org/assets/research/quantum-safe-security/applied-quantum-safe-security.pdf</a:t>
            </a:r>
            <a:endParaRPr lang="en-US" sz="1400" dirty="0" smtClean="0">
              <a:latin typeface="Calibri" pitchFamily="34" charset="0"/>
              <a:cs typeface="Calibri" pitchFamily="34" charset="0"/>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Shape 68"/>
          <p:cNvSpPr/>
          <p:nvPr/>
        </p:nvSpPr>
        <p:spPr>
          <a:xfrm>
            <a:off x="0" y="0"/>
            <a:ext cx="9144000" cy="1143000"/>
          </a:xfrm>
          <a:prstGeom prst="rect">
            <a:avLst/>
          </a:prstGeom>
          <a:solidFill>
            <a:srgbClr val="5D70B7"/>
          </a:solidFill>
        </p:spPr>
        <p:txBody>
          <a:bodyPr lIns="50800" tIns="50800" rIns="50800" bIns="50800" anchor="ctr"/>
          <a:lstStyle/>
          <a:p>
            <a:endParaRPr/>
          </a:p>
        </p:txBody>
      </p:sp>
      <p:sp>
        <p:nvSpPr>
          <p:cNvPr id="70" name="Shape 70"/>
          <p:cNvSpPr/>
          <p:nvPr/>
        </p:nvSpPr>
        <p:spPr>
          <a:xfrm>
            <a:off x="0" y="6629400"/>
            <a:ext cx="9144000" cy="228600"/>
          </a:xfrm>
          <a:prstGeom prst="rect">
            <a:avLst/>
          </a:prstGeom>
          <a:solidFill>
            <a:srgbClr val="5D70B7"/>
          </a:solidFill>
          <a:ln>
            <a:miter lim="400000"/>
          </a:ln>
        </p:spPr>
        <p:txBody>
          <a:bodyPr lIns="50800" tIns="50800" rIns="50800" bIns="50800" anchor="ctr"/>
          <a:lstStyle/>
          <a:p>
            <a:endParaRPr/>
          </a:p>
        </p:txBody>
      </p:sp>
      <p:sp>
        <p:nvSpPr>
          <p:cNvPr id="71" name="Shape 71"/>
          <p:cNvSpPr/>
          <p:nvPr/>
        </p:nvSpPr>
        <p:spPr>
          <a:xfrm>
            <a:off x="127000" y="6661796"/>
            <a:ext cx="8483600" cy="153888"/>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spAutoFit/>
          </a:bodyPr>
          <a:lstStyle>
            <a:lvl1pPr>
              <a:buClr>
                <a:srgbClr val="000000"/>
              </a:buClr>
              <a:buFont typeface="Arial"/>
              <a:defRPr sz="1000">
                <a:solidFill>
                  <a:srgbClr val="FFFFFF"/>
                </a:solidFill>
                <a:uFill>
                  <a:solidFill>
                    <a:srgbClr val="FFFFFF"/>
                  </a:solidFill>
                </a:uFill>
              </a:defRPr>
            </a:lvl1pPr>
          </a:lstStyle>
          <a:p>
            <a:pPr algn="ctr"/>
            <a:r>
              <a:rPr dirty="0"/>
              <a:t>Copyright © 2017 </a:t>
            </a:r>
            <a:r>
              <a:rPr lang="en-US" dirty="0" smtClean="0"/>
              <a:t>High North Inc</a:t>
            </a:r>
            <a:endParaRPr dirty="0"/>
          </a:p>
        </p:txBody>
      </p:sp>
      <p:sp>
        <p:nvSpPr>
          <p:cNvPr id="72" name="Shape 72"/>
          <p:cNvSpPr/>
          <p:nvPr/>
        </p:nvSpPr>
        <p:spPr>
          <a:xfrm>
            <a:off x="8813800" y="787400"/>
            <a:ext cx="219291" cy="194925"/>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spAutoFit/>
          </a:bodyPr>
          <a:lstStyle>
            <a:lvl1pPr marL="57799" marR="57799" defTabSz="1295400">
              <a:defRPr sz="600"/>
            </a:lvl1pPr>
          </a:lstStyle>
          <a:p>
            <a:endParaRPr dirty="0"/>
          </a:p>
        </p:txBody>
      </p:sp>
      <p:sp>
        <p:nvSpPr>
          <p:cNvPr id="73" name="Shape 73"/>
          <p:cNvSpPr>
            <a:spLocks noGrp="1"/>
          </p:cNvSpPr>
          <p:nvPr>
            <p:ph type="title"/>
          </p:nvPr>
        </p:nvSpPr>
        <p:spPr>
          <a:prstGeom prst="rect">
            <a:avLst/>
          </a:prstGeom>
        </p:spPr>
        <p:txBody>
          <a:bodyPr/>
          <a:lstStyle/>
          <a:p>
            <a:r>
              <a:rPr lang="en-US" dirty="0" smtClean="0"/>
              <a:t>Quantum Safe Cryptography (QSC)</a:t>
            </a:r>
            <a:r>
              <a:rPr lang="en-US" u="sng" dirty="0">
                <a:solidFill>
                  <a:schemeClr val="bg1"/>
                </a:solidFill>
              </a:rPr>
              <a:t/>
            </a:r>
            <a:br>
              <a:rPr lang="en-US" u="sng" dirty="0">
                <a:solidFill>
                  <a:schemeClr val="bg1"/>
                </a:solidFill>
              </a:rPr>
            </a:br>
            <a:r>
              <a:rPr lang="en-US" sz="2800" dirty="0" smtClean="0">
                <a:solidFill>
                  <a:schemeClr val="bg1"/>
                </a:solidFill>
              </a:rPr>
              <a:t>Quantum Safe Algorithm Classes</a:t>
            </a:r>
            <a:endParaRPr sz="2800" dirty="0"/>
          </a:p>
        </p:txBody>
      </p:sp>
      <p:sp>
        <p:nvSpPr>
          <p:cNvPr id="74" name="Shape 74"/>
          <p:cNvSpPr>
            <a:spLocks noGrp="1"/>
          </p:cNvSpPr>
          <p:nvPr>
            <p:ph type="sldNum" sz="quarter" idx="2"/>
          </p:nvPr>
        </p:nvSpPr>
        <p:spPr>
          <a:xfrm>
            <a:off x="8795463" y="6668889"/>
            <a:ext cx="153963" cy="139701"/>
          </a:xfrm>
          <a:prstGeom prst="rect">
            <a:avLst/>
          </a:prstGeom>
          <a:extLst>
            <a:ext uri="{C572A759-6A51-4108-AA02-DFA0A04FC94B}">
              <ma14:wrappingTextBoxFlag xmlns:ma14="http://schemas.microsoft.com/office/mac/drawingml/2011/main" xmlns="" val="1"/>
            </a:ext>
          </a:extLst>
        </p:spPr>
        <p:txBody>
          <a:bodyPr/>
          <a:lstStyle/>
          <a:p>
            <a:fld id="{86CB4B4D-7CA3-9044-876B-883B54F8677D}" type="slidenum">
              <a:rPr/>
              <a:pPr/>
              <a:t>9</a:t>
            </a:fld>
            <a:endParaRPr/>
          </a:p>
        </p:txBody>
      </p:sp>
      <p:sp>
        <p:nvSpPr>
          <p:cNvPr id="75" name="Shape 75"/>
          <p:cNvSpPr>
            <a:spLocks noGrp="1"/>
          </p:cNvSpPr>
          <p:nvPr>
            <p:ph type="body" idx="1"/>
          </p:nvPr>
        </p:nvSpPr>
        <p:spPr>
          <a:prstGeom prst="rect">
            <a:avLst/>
          </a:prstGeom>
        </p:spPr>
        <p:txBody>
          <a:bodyPr/>
          <a:lstStyle/>
          <a:p>
            <a:r>
              <a:rPr lang="en-US" sz="2000" b="1" dirty="0" smtClean="0">
                <a:latin typeface="Calibri" pitchFamily="34" charset="0"/>
                <a:cs typeface="Calibri" pitchFamily="34" charset="0"/>
              </a:rPr>
              <a:t>ETSI and NIST – Quantum Safe Algorithm Classes</a:t>
            </a:r>
          </a:p>
          <a:p>
            <a:pPr lvl="1"/>
            <a:r>
              <a:rPr lang="en-US" sz="1600" b="1" dirty="0" smtClean="0">
                <a:latin typeface="Calibri" pitchFamily="34" charset="0"/>
                <a:cs typeface="Calibri" pitchFamily="34" charset="0"/>
              </a:rPr>
              <a:t>Quantum Key Distribution (QKD)</a:t>
            </a:r>
          </a:p>
          <a:p>
            <a:pPr lvl="2"/>
            <a:r>
              <a:rPr lang="en-US" sz="1400" dirty="0" smtClean="0">
                <a:latin typeface="Calibri" pitchFamily="34" charset="0"/>
                <a:cs typeface="Calibri" pitchFamily="34" charset="0"/>
              </a:rPr>
              <a:t>Establishing shared secret symmetric keys through an </a:t>
            </a:r>
            <a:r>
              <a:rPr lang="en-US" sz="1400" dirty="0" err="1" smtClean="0">
                <a:latin typeface="Calibri" pitchFamily="34" charset="0"/>
                <a:cs typeface="Calibri" pitchFamily="34" charset="0"/>
              </a:rPr>
              <a:t>untrusted</a:t>
            </a:r>
            <a:r>
              <a:rPr lang="en-US" sz="1400" dirty="0" smtClean="0">
                <a:latin typeface="Calibri" pitchFamily="34" charset="0"/>
                <a:cs typeface="Calibri" pitchFamily="34" charset="0"/>
              </a:rPr>
              <a:t> medium is traditionally accomplished with public key methods that are known to be vulnerable to quantum attacks</a:t>
            </a:r>
            <a:r>
              <a:rPr lang="en-US" sz="1400" b="1" dirty="0" smtClean="0">
                <a:latin typeface="Calibri" pitchFamily="34" charset="0"/>
                <a:cs typeface="Calibri" pitchFamily="34" charset="0"/>
              </a:rPr>
              <a:t>.</a:t>
            </a:r>
          </a:p>
          <a:p>
            <a:pPr lvl="2"/>
            <a:r>
              <a:rPr lang="en-US" sz="1400" dirty="0" smtClean="0">
                <a:latin typeface="Calibri" pitchFamily="34" charset="0"/>
                <a:cs typeface="Calibri" pitchFamily="34" charset="0"/>
              </a:rPr>
              <a:t>QKD offers security that is guaranteed by the laws of physics and is proven to be information theoretically secure against arbitrary attacks, including quantum attacks.</a:t>
            </a:r>
          </a:p>
          <a:p>
            <a:pPr lvl="1"/>
            <a:r>
              <a:rPr lang="en-US" sz="1600" b="1" dirty="0" smtClean="0">
                <a:latin typeface="Calibri" pitchFamily="34" charset="0"/>
                <a:cs typeface="Calibri" pitchFamily="34" charset="0"/>
              </a:rPr>
              <a:t>Lattice-based Cryptography – NTRU, LWE (New Hope et al)</a:t>
            </a:r>
          </a:p>
          <a:p>
            <a:pPr lvl="2"/>
            <a:r>
              <a:rPr lang="en-US" sz="1400" dirty="0" smtClean="0">
                <a:latin typeface="Calibri" pitchFamily="34" charset="0"/>
                <a:cs typeface="Calibri" pitchFamily="34" charset="0"/>
              </a:rPr>
              <a:t>Lattice-based algorithms are very fast , quantum safe, and are highly parallelizable.  </a:t>
            </a:r>
          </a:p>
          <a:p>
            <a:pPr lvl="2"/>
            <a:r>
              <a:rPr lang="en-US" sz="1400" dirty="0" smtClean="0">
                <a:latin typeface="Calibri" pitchFamily="34" charset="0"/>
                <a:cs typeface="Calibri" pitchFamily="34" charset="0"/>
              </a:rPr>
              <a:t>The security of some Lattice-based systems are provably secure under a worst-case hardness assumption, rather than on the average case.</a:t>
            </a:r>
          </a:p>
          <a:p>
            <a:pPr lvl="2"/>
            <a:r>
              <a:rPr lang="en-US" sz="1400" dirty="0" smtClean="0">
                <a:latin typeface="Calibri" pitchFamily="34" charset="0"/>
                <a:cs typeface="Calibri" pitchFamily="34" charset="0"/>
              </a:rPr>
              <a:t>Breaking news from Security Innovations who announced the release on 03/28/17 of open-source and patent-free licenses for NTRU lattice cryptography – quantum safe algorithm replacement for RSA/ECC PKI algorithms.</a:t>
            </a:r>
            <a:br>
              <a:rPr lang="en-US" sz="1400" dirty="0" smtClean="0">
                <a:latin typeface="Calibri" pitchFamily="34" charset="0"/>
                <a:cs typeface="Calibri" pitchFamily="34" charset="0"/>
              </a:rPr>
            </a:br>
            <a:r>
              <a:rPr lang="en-US" sz="1400" dirty="0" smtClean="0">
                <a:latin typeface="Calibri" pitchFamily="34" charset="0"/>
                <a:cs typeface="Calibri" pitchFamily="34" charset="0"/>
                <a:hlinkClick r:id="rId2"/>
              </a:rPr>
              <a:t>https://globenewswire.com/news-release/2017/03/28/945815/0/en/Security-Innovation-Makes-NTRUEncrypt-Patent-Free.html</a:t>
            </a:r>
            <a:r>
              <a:rPr lang="en-US" sz="1400" dirty="0" smtClean="0">
                <a:latin typeface="Calibri" pitchFamily="34" charset="0"/>
                <a:cs typeface="Calibri" pitchFamily="34" charset="0"/>
              </a:rPr>
              <a:t/>
            </a:r>
            <a:br>
              <a:rPr lang="en-US" sz="1400" dirty="0" smtClean="0">
                <a:latin typeface="Calibri" pitchFamily="34" charset="0"/>
                <a:cs typeface="Calibri" pitchFamily="34" charset="0"/>
              </a:rPr>
            </a:br>
            <a:r>
              <a:rPr lang="en-US" sz="1400" dirty="0" smtClean="0">
                <a:latin typeface="Calibri" pitchFamily="34" charset="0"/>
                <a:cs typeface="Calibri" pitchFamily="34" charset="0"/>
                <a:hlinkClick r:id="rId3"/>
              </a:rPr>
              <a:t>https://github.com/NTRUOpenSourceProject/NTRUEncrypt/blob/master/LICENSE</a:t>
            </a:r>
            <a:endParaRPr lang="en-US" sz="1400" dirty="0" smtClean="0">
              <a:latin typeface="Calibri" pitchFamily="34" charset="0"/>
              <a:cs typeface="Calibri" pitchFamily="34" charset="0"/>
            </a:endParaRPr>
          </a:p>
        </p:txBody>
      </p:sp>
    </p:spTree>
  </p:cSld>
  <p:clrMapOvr>
    <a:masterClrMapping/>
  </p:clrMapOvr>
  <p:transition spd="med"/>
</p:sld>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Verdana"/>
        <a:ea typeface="Verdana"/>
        <a:cs typeface="Verdana"/>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A941"/>
        </a:solidFill>
        <a:ln w="9525" cap="flat">
          <a:solidFill>
            <a:srgbClr val="000000"/>
          </a:solidFill>
          <a:prstDash val="solid"/>
          <a:round/>
        </a:ln>
        <a:effectLst/>
        <a:sp3d/>
      </a:spPr>
      <a:bodyPr rot="0" spcFirstLastPara="1" vertOverflow="overflow" horzOverflow="overflow" vert="horz" wrap="square" lIns="50800" tIns="50800" rIns="50800" bIns="50800" numCol="1" spcCol="38100" rtlCol="0" anchor="ctr">
        <a:spAutoFit/>
      </a:bodyPr>
      <a:lstStyle>
        <a:defPPr marL="40640" marR="40640" indent="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9525" cap="flat">
          <a:solidFill>
            <a:srgbClr val="000000"/>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40640" marR="40640" indent="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Verdana"/>
        <a:ea typeface="Verdana"/>
        <a:cs typeface="Verdana"/>
      </a:majorFont>
      <a:minorFont>
        <a:latin typeface="Verdana"/>
        <a:ea typeface="Verdana"/>
        <a:cs typeface="Verdana"/>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A941"/>
        </a:solidFill>
        <a:ln w="9525" cap="flat">
          <a:solidFill>
            <a:srgbClr val="000000"/>
          </a:solidFill>
          <a:prstDash val="solid"/>
          <a:round/>
        </a:ln>
        <a:effectLst/>
        <a:sp3d/>
      </a:spPr>
      <a:bodyPr rot="0" spcFirstLastPara="1" vertOverflow="overflow" horzOverflow="overflow" vert="horz" wrap="square" lIns="50800" tIns="50800" rIns="50800" bIns="50800" numCol="1" spcCol="38100" rtlCol="0" anchor="ctr">
        <a:spAutoFit/>
      </a:bodyPr>
      <a:lstStyle>
        <a:defPPr marL="40640" marR="40640" indent="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9525" cap="flat">
          <a:solidFill>
            <a:srgbClr val="000000"/>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40640" marR="40640" indent="0" algn="l" defTabSz="914400" rtl="0" fontAlgn="auto" latinLnBrk="0" hangingPunct="0">
          <a:lnSpc>
            <a:spcPct val="100000"/>
          </a:lnSpc>
          <a:spcBef>
            <a:spcPts val="0"/>
          </a:spcBef>
          <a:spcAft>
            <a:spcPts val="0"/>
          </a:spcAft>
          <a:buClrTx/>
          <a:buSzTx/>
          <a:buFontTx/>
          <a:buNone/>
          <a:tabLst/>
          <a:defRPr kumimoji="0" sz="1600" b="0" i="0" u="none" strike="noStrike" cap="none" spc="0" normalizeH="0" baseline="0">
            <a:ln>
              <a:noFill/>
            </a:ln>
            <a:solidFill>
              <a:srgbClr val="000000"/>
            </a:solidFill>
            <a:effectLst/>
            <a:uFill>
              <a:solidFill>
                <a:srgbClr val="000000"/>
              </a:solidFill>
            </a:uFill>
            <a:latin typeface="Arial"/>
            <a:ea typeface="Arial"/>
            <a:cs typeface="Arial"/>
            <a:sym typeface="Arial"/>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CA35FEFF2B71E4C91888E8946D55914" ma:contentTypeVersion="14" ma:contentTypeDescription="Create a new document." ma:contentTypeScope="" ma:versionID="094af990e22d00cdd319f96421f91939">
  <xsd:schema xmlns:xsd="http://www.w3.org/2001/XMLSchema" xmlns:xs="http://www.w3.org/2001/XMLSchema" xmlns:p="http://schemas.microsoft.com/office/2006/metadata/properties" xmlns:ns2="1a6b509d-2589-4a83-a0a0-28d3825bdbf3" targetNamespace="http://schemas.microsoft.com/office/2006/metadata/properties" ma:root="true" ma:fieldsID="dfaab762f5527467f62cf6f0c62dc78a" ns2:_="">
    <xsd:import namespace="1a6b509d-2589-4a83-a0a0-28d3825bdbf3"/>
    <xsd:element name="properties">
      <xsd:complexType>
        <xsd:sequence>
          <xsd:element name="documentManagement">
            <xsd:complexType>
              <xsd:all>
                <xsd:element ref="ns2:Mtg_x0023_" minOccurs="0"/>
                <xsd:element ref="ns2:SA3_x0020_Topic" minOccurs="0"/>
                <xsd:element ref="ns2:status" minOccurs="0"/>
                <xsd:element ref="ns2:Last_x0020_Filing_x0020__x0023_" minOccurs="0"/>
                <xsd:element ref="ns2:Doc_x0020_Type" minOccurs="0"/>
                <xsd:element ref="ns2:Standards_x0020_Group"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a6b509d-2589-4a83-a0a0-28d3825bdbf3" elementFormDefault="qualified">
    <xsd:import namespace="http://schemas.microsoft.com/office/2006/documentManagement/types"/>
    <xsd:import namespace="http://schemas.microsoft.com/office/infopath/2007/PartnerControls"/>
    <xsd:element name="Mtg_x0023_" ma:index="9" nillable="true" ma:displayName="Mtg#" ma:format="Dropdown" ma:internalName="Mtg_x0023_">
      <xsd:simpleType>
        <xsd:union memberTypes="dms:Text">
          <xsd:simpleType>
            <xsd:restriction base="dms:Choice">
              <xsd:enumeration value="57"/>
              <xsd:enumeration value="58"/>
              <xsd:enumeration value="59"/>
              <xsd:enumeration value="60"/>
              <xsd:enumeration value="61"/>
              <xsd:enumeration value="Ad-Hoc"/>
              <xsd:enumeration value="NA"/>
            </xsd:restriction>
          </xsd:simpleType>
        </xsd:union>
      </xsd:simpleType>
    </xsd:element>
    <xsd:element name="SA3_x0020_Topic" ma:index="10" nillable="true" ma:displayName="Topic" ma:format="Dropdown" ma:internalName="SA3_x0020_Topic">
      <xsd:simpleType>
        <xsd:union memberTypes="dms:Text">
          <xsd:simpleType>
            <xsd:restriction base="dms:Choice">
              <xsd:enumeration value="HeNB"/>
              <xsd:enumeration value="M2M"/>
              <xsd:enumeration value="PUCI"/>
              <xsd:enumeration value="OpenID"/>
              <xsd:enumeration value="NIMTC"/>
              <xsd:enumeration value="Relays"/>
            </xsd:restriction>
          </xsd:simpleType>
        </xsd:union>
      </xsd:simpleType>
    </xsd:element>
    <xsd:element name="status" ma:index="12" nillable="true" ma:displayName="status" ma:default="Active" ma:format="Dropdown" ma:internalName="status">
      <xsd:simpleType>
        <xsd:union memberTypes="dms:Text">
          <xsd:simpleType>
            <xsd:restriction base="dms:Choice">
              <xsd:enumeration value="Active"/>
              <xsd:enumeration value="Frozen"/>
              <xsd:enumeration value="Obsolete"/>
            </xsd:restriction>
          </xsd:simpleType>
        </xsd:union>
      </xsd:simpleType>
    </xsd:element>
    <xsd:element name="Last_x0020_Filing_x0020__x0023_" ma:index="13" nillable="true" ma:displayName="Last Filing #" ma:default="0" ma:description="Enter last known Anaqua filing number and update version # to major" ma:internalName="Last_x0020_Filing_x0020__x0023_">
      <xsd:simpleType>
        <xsd:restriction base="dms:Text">
          <xsd:maxLength value="255"/>
        </xsd:restriction>
      </xsd:simpleType>
    </xsd:element>
    <xsd:element name="Doc_x0020_Type" ma:index="14" nillable="true" ma:displayName="Doc Type" ma:default="contribution" ma:format="Dropdown" ma:internalName="Doc_x0020_Type">
      <xsd:simpleType>
        <xsd:union memberTypes="dms:Text">
          <xsd:simpleType>
            <xsd:restriction base="dms:Choice">
              <xsd:enumeration value="contribution"/>
              <xsd:enumeration value="specification"/>
              <xsd:enumeration value="Disclosure"/>
              <xsd:enumeration value="Presentation"/>
              <xsd:enumeration value="White Paper"/>
            </xsd:restriction>
          </xsd:simpleType>
        </xsd:union>
      </xsd:simpleType>
    </xsd:element>
    <xsd:element name="Standards_x0020_Group" ma:index="15" nillable="true" ma:displayName="Standards Group" ma:format="Dropdown" ma:internalName="Standards_x0020_Group">
      <xsd:simpleType>
        <xsd:union memberTypes="dms:Text">
          <xsd:simpleType>
            <xsd:restriction base="dms:Choice">
              <xsd:enumeration value="SA1"/>
              <xsd:enumeration value="SA2"/>
              <xsd:enumeration value="SA3"/>
              <xsd:enumeration value="SA5"/>
              <xsd:enumeration value="ETSI M2M"/>
            </xsd:restriction>
          </xsd:simpleType>
        </xsd:un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ma:index="11"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Mtg_x0023_ xmlns="1a6b509d-2589-4a83-a0a0-28d3825bdbf3" xsi:nil="true"/>
    <Doc_x0020_Type xmlns="1a6b509d-2589-4a83-a0a0-28d3825bdbf3">contribution</Doc_x0020_Type>
    <SA3_x0020_Topic xmlns="1a6b509d-2589-4a83-a0a0-28d3825bdbf3" xsi:nil="true"/>
    <status xmlns="1a6b509d-2589-4a83-a0a0-28d3825bdbf3">Active</status>
    <Last_x0020_Filing_x0020__x0023_ xmlns="1a6b509d-2589-4a83-a0a0-28d3825bdbf3">0</Last_x0020_Filing_x0020__x0023_>
    <Standards_x0020_Group xmlns="1a6b509d-2589-4a83-a0a0-28d3825bdbf3" xsi:nil="true"/>
  </documentManagement>
</p:properties>
</file>

<file path=customXml/itemProps1.xml><?xml version="1.0" encoding="utf-8"?>
<ds:datastoreItem xmlns:ds="http://schemas.openxmlformats.org/officeDocument/2006/customXml" ds:itemID="{FCAFA136-464A-4DB6-B818-F873C2EE19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a6b509d-2589-4a83-a0a0-28d3825bdbf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22E4AD8-B5D1-4D6D-98D8-F8CF87FF8ECC}">
  <ds:schemaRefs>
    <ds:schemaRef ds:uri="http://schemas.microsoft.com/sharepoint/v3/contenttype/forms"/>
  </ds:schemaRefs>
</ds:datastoreItem>
</file>

<file path=customXml/itemProps3.xml><?xml version="1.0" encoding="utf-8"?>
<ds:datastoreItem xmlns:ds="http://schemas.openxmlformats.org/officeDocument/2006/customXml" ds:itemID="{AD35FC9F-B3EA-4E21-8CAF-544AB61B9F30}">
  <ds:schemaRefs>
    <ds:schemaRef ds:uri="http://schemas.microsoft.com/office/2006/documentManagement/types"/>
    <ds:schemaRef ds:uri="http://www.w3.org/XML/1998/namespace"/>
    <ds:schemaRef ds:uri="http://purl.org/dc/dcmitype/"/>
    <ds:schemaRef ds:uri="http://purl.org/dc/terms/"/>
    <ds:schemaRef ds:uri="http://schemas.openxmlformats.org/package/2006/metadata/core-properties"/>
    <ds:schemaRef ds:uri="http://schemas.microsoft.com/office/2006/metadata/properties"/>
    <ds:schemaRef ds:uri="1a6b509d-2589-4a83-a0a0-28d3825bdbf3"/>
    <ds:schemaRef ds:uri="http://schemas.microsoft.com/office/infopath/2007/PartnerControls"/>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28696</TotalTime>
  <Words>1294</Words>
  <Application>Microsoft Office PowerPoint</Application>
  <PresentationFormat>On-screen Show (4:3)</PresentationFormat>
  <Paragraphs>157</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Lucida Grande</vt:lpstr>
      <vt:lpstr>Verdana</vt:lpstr>
      <vt:lpstr>White</vt:lpstr>
      <vt:lpstr>Quantum Safe Cryptography (QSC) </vt:lpstr>
      <vt:lpstr>Quantum Safe Cryptography (QSC) Impact</vt:lpstr>
      <vt:lpstr>Quantum Safe Cryptography (QSC) Conclusions</vt:lpstr>
      <vt:lpstr>Quantum Safe Cryptography (QSC) Introduction</vt:lpstr>
      <vt:lpstr>Quantum Safe Cryptography (QSC) Introduction</vt:lpstr>
      <vt:lpstr>Quantum Safe Cryptography (QSC) Standards Activities – ETSI</vt:lpstr>
      <vt:lpstr>Quantum Safe Cryptography (QSC) Standards Activities – NIST</vt:lpstr>
      <vt:lpstr>Quantum Safe Cryptography (QSC) Standards Activities – CSA</vt:lpstr>
      <vt:lpstr>Quantum Safe Cryptography (QSC) Quantum Safe Algorithm Classes</vt:lpstr>
      <vt:lpstr>Quantum Safe Cryptography (QSC) Quantum Safe Algorithm Classes</vt:lpstr>
      <vt:lpstr>Quantum Safe Cryptography (QSC) Timelines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Quantum Safe Cryptography (QSC)</dc:title>
  <dc:creator>Ira McDonald</dc:creator>
  <cp:lastModifiedBy>AB</cp:lastModifiedBy>
  <cp:revision>26</cp:revision>
  <dcterms:modified xsi:type="dcterms:W3CDTF">2017-05-05T19:40:16Z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0x0101004CA35FEFF2B71E4C91888E8946D55914</vt:lpwstr>
  </property>
</Properties>
</file>